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11.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 id="2147483694" r:id="rId3"/>
    <p:sldMasterId id="2147483696" r:id="rId4"/>
    <p:sldMasterId id="2147483700" r:id="rId5"/>
    <p:sldMasterId id="2147483704" r:id="rId6"/>
    <p:sldMasterId id="2147483706" r:id="rId7"/>
    <p:sldMasterId id="2147483742" r:id="rId8"/>
    <p:sldMasterId id="2147484166" r:id="rId9"/>
    <p:sldMasterId id="2147484168" r:id="rId10"/>
    <p:sldMasterId id="2147484180" r:id="rId11"/>
    <p:sldMasterId id="2147484204" r:id="rId12"/>
  </p:sldMasterIdLst>
  <p:notesMasterIdLst>
    <p:notesMasterId r:id="rId41"/>
  </p:notesMasterIdLst>
  <p:handoutMasterIdLst>
    <p:handoutMasterId r:id="rId42"/>
  </p:handoutMasterIdLst>
  <p:sldIdLst>
    <p:sldId id="257" r:id="rId13"/>
    <p:sldId id="681" r:id="rId14"/>
    <p:sldId id="899" r:id="rId15"/>
    <p:sldId id="781" r:id="rId16"/>
    <p:sldId id="510" r:id="rId17"/>
    <p:sldId id="882" r:id="rId18"/>
    <p:sldId id="273" r:id="rId19"/>
    <p:sldId id="275" r:id="rId20"/>
    <p:sldId id="274" r:id="rId21"/>
    <p:sldId id="902" r:id="rId22"/>
    <p:sldId id="277" r:id="rId23"/>
    <p:sldId id="904" r:id="rId24"/>
    <p:sldId id="903" r:id="rId25"/>
    <p:sldId id="916" r:id="rId26"/>
    <p:sldId id="913" r:id="rId27"/>
    <p:sldId id="915" r:id="rId28"/>
    <p:sldId id="905" r:id="rId29"/>
    <p:sldId id="918" r:id="rId30"/>
    <p:sldId id="655" r:id="rId31"/>
    <p:sldId id="917" r:id="rId32"/>
    <p:sldId id="369" r:id="rId33"/>
    <p:sldId id="345" r:id="rId34"/>
    <p:sldId id="403" r:id="rId35"/>
    <p:sldId id="419" r:id="rId36"/>
    <p:sldId id="429" r:id="rId37"/>
    <p:sldId id="421" r:id="rId38"/>
    <p:sldId id="269" r:id="rId39"/>
    <p:sldId id="91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accent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37AF"/>
    <a:srgbClr val="0F46DF"/>
    <a:srgbClr val="0F45DC"/>
    <a:srgbClr val="2B0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15" autoAdjust="0"/>
    <p:restoredTop sz="61444" autoAdjust="0"/>
  </p:normalViewPr>
  <p:slideViewPr>
    <p:cSldViewPr snapToGrid="0">
      <p:cViewPr varScale="1">
        <p:scale>
          <a:sx n="56" d="100"/>
          <a:sy n="56" d="100"/>
        </p:scale>
        <p:origin x="1518" y="66"/>
      </p:cViewPr>
      <p:guideLst>
        <p:guide orient="horz" pos="2160"/>
        <p:guide pos="2880"/>
      </p:guideLst>
    </p:cSldViewPr>
  </p:slideViewPr>
  <p:notesTextViewPr>
    <p:cViewPr>
      <p:scale>
        <a:sx n="106" d="100"/>
        <a:sy n="106"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56E01A-7917-4913-A3FA-7F5C9C0B2DAC}" type="datetimeFigureOut">
              <a:rPr lang="en-US" smtClean="0"/>
              <a:t>2/7/2023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E87ED48-94AC-4645-A800-F3B627A73518}" type="slidenum">
              <a:rPr lang="en-US" smtClean="0"/>
              <a:t>‹#›</a:t>
            </a:fld>
            <a:endParaRPr lang="en-US"/>
          </a:p>
        </p:txBody>
      </p:sp>
    </p:spTree>
    <p:extLst>
      <p:ext uri="{BB962C8B-B14F-4D97-AF65-F5344CB8AC3E}">
        <p14:creationId xmlns:p14="http://schemas.microsoft.com/office/powerpoint/2010/main" val="6476068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498A1E-7906-406E-8666-1C898D42CA80}" type="datetimeFigureOut">
              <a:rPr lang="en-US" smtClean="0"/>
              <a:t>2/7/2023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DD4794-76E5-4795-95DA-389BBC47F755}" type="slidenum">
              <a:rPr lang="en-US" smtClean="0"/>
              <a:t>‹#›</a:t>
            </a:fld>
            <a:endParaRPr lang="en-US"/>
          </a:p>
        </p:txBody>
      </p:sp>
    </p:spTree>
    <p:extLst>
      <p:ext uri="{BB962C8B-B14F-4D97-AF65-F5344CB8AC3E}">
        <p14:creationId xmlns:p14="http://schemas.microsoft.com/office/powerpoint/2010/main" val="18971569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mailto:ndot.blshelp@nebraska.gov"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indent="0">
              <a:buFont typeface="Arial" panose="020B0604020202020204" pitchFamily="34" charset="0"/>
              <a:buNone/>
            </a:pPr>
            <a:r>
              <a:rPr lang="en-US" i="1" baseline="0" dirty="0"/>
              <a:t>9/17/2022 changed animations on slides 3 and 11.  Added subtitle to Slide 16. </a:t>
            </a:r>
          </a:p>
          <a:p>
            <a:pPr marL="0" indent="0">
              <a:buFont typeface="Arial" panose="020B0604020202020204" pitchFamily="34" charset="0"/>
              <a:buNone/>
            </a:pPr>
            <a:r>
              <a:rPr lang="en-US" i="1" baseline="0" dirty="0"/>
              <a:t>9/11/2022 updated Slide 1 with 3-ring binder Tab number. Slide 8 minor change. </a:t>
            </a:r>
          </a:p>
          <a:p>
            <a:pPr marL="0" indent="0">
              <a:buFont typeface="Arial" panose="020B0604020202020204" pitchFamily="34" charset="0"/>
              <a:buNone/>
            </a:pPr>
            <a:r>
              <a:rPr lang="en-US" i="1" baseline="0" dirty="0"/>
              <a:t>10/13/2021 added web link to slides 22 and 27</a:t>
            </a:r>
          </a:p>
          <a:p>
            <a:pPr marL="0" indent="0">
              <a:buFont typeface="Arial" panose="020B0604020202020204" pitchFamily="34" charset="0"/>
              <a:buNone/>
            </a:pPr>
            <a:r>
              <a:rPr lang="en-US" i="1" baseline="0" dirty="0"/>
              <a:t>8/15/2021 updated slides 9, 13, and 17</a:t>
            </a:r>
          </a:p>
          <a:p>
            <a:pPr marL="0" indent="0">
              <a:buFont typeface="Arial" panose="020B0604020202020204" pitchFamily="34" charset="0"/>
              <a:buNone/>
            </a:pPr>
            <a:r>
              <a:rPr lang="en-US" i="1" baseline="0" dirty="0"/>
              <a:t>6/23/2021 added web link on slide 3</a:t>
            </a:r>
          </a:p>
          <a:p>
            <a:pPr marL="0" indent="0">
              <a:buFont typeface="Arial" panose="020B0604020202020204" pitchFamily="34" charset="0"/>
              <a:buNone/>
            </a:pPr>
            <a:r>
              <a:rPr lang="en-US" i="1" baseline="0" dirty="0"/>
              <a:t>4/24/2021 added slides 21 thru 27.  Slides 21 thru 26 are about Practical Design.  Slide 27 is about NBCS Authority to Conduct Business.  </a:t>
            </a:r>
          </a:p>
          <a:p>
            <a:pPr marL="0" indent="0">
              <a:buFont typeface="Arial" panose="020B0604020202020204" pitchFamily="34" charset="0"/>
              <a:buNone/>
            </a:pPr>
            <a:r>
              <a:rPr lang="en-US" i="1" baseline="0" dirty="0"/>
              <a:t>2/1/2020 Updated.  Slide 8 minor changes.  Previous version 8/14/2019.    </a:t>
            </a:r>
          </a:p>
          <a:p>
            <a:r>
              <a:rPr lang="en-US" i="1" dirty="0"/>
              <a:t>8/14/2019 Updated.  Previous version dated 2/3/2019.  Four slides affected.  Slides 1, 5 17 and 19 were updated, typically web links.  </a:t>
            </a:r>
            <a:endParaRPr i="1"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1</a:t>
            </a:fld>
            <a:endParaRPr lang="en-US"/>
          </a:p>
        </p:txBody>
      </p:sp>
    </p:spTree>
    <p:extLst>
      <p:ext uri="{BB962C8B-B14F-4D97-AF65-F5344CB8AC3E}">
        <p14:creationId xmlns:p14="http://schemas.microsoft.com/office/powerpoint/2010/main" val="44168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 relaxation of standards can be requested</a:t>
            </a:r>
            <a:r>
              <a:rPr lang="en-US" baseline="0" dirty="0"/>
              <a:t> by </a:t>
            </a:r>
          </a:p>
          <a:p>
            <a:r>
              <a:rPr lang="en-US" baseline="0" dirty="0"/>
              <a:t>The NDOT</a:t>
            </a:r>
          </a:p>
          <a:p>
            <a:r>
              <a:rPr lang="en-US" baseline="0" dirty="0"/>
              <a:t>A County</a:t>
            </a:r>
          </a:p>
          <a:p>
            <a:r>
              <a:rPr lang="en-US" baseline="0" dirty="0"/>
              <a:t>A Municipality</a:t>
            </a:r>
          </a:p>
          <a:p>
            <a:endParaRPr lang="en-US" baseline="0" dirty="0"/>
          </a:p>
          <a:p>
            <a:r>
              <a:rPr lang="en-US" baseline="0" dirty="0"/>
              <a:t>Or, for a road classified as Scenic-Recreation, by any other interested party if the party believes that the application of Scenic-Recreation standards would defeat the purpose of the Scenic-Recreation classification (39-2103 and 39-2113(2))</a:t>
            </a:r>
          </a:p>
          <a:p>
            <a:endParaRPr lang="en-US" baseline="0" dirty="0"/>
          </a:p>
          <a:p>
            <a:pPr marL="0" indent="0">
              <a:buFont typeface="Arial" panose="020B0604020202020204" pitchFamily="34" charset="0"/>
              <a:buNone/>
            </a:pPr>
            <a:r>
              <a:rPr lang="en-US" u="sng" baseline="0" dirty="0"/>
              <a:t>NOT FOR AUDIO</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39-2113</a:t>
            </a:r>
          </a:p>
          <a:p>
            <a:pPr marL="0" indent="0">
              <a:buFont typeface="Arial" panose="020B0604020202020204" pitchFamily="34" charset="0"/>
              <a:buNone/>
            </a:pPr>
            <a:r>
              <a:rPr lang="en-US" sz="1200" b="0" i="0" u="none" strike="noStrike" kern="1200" baseline="0" dirty="0">
                <a:solidFill>
                  <a:schemeClr val="tx1"/>
                </a:solidFill>
                <a:latin typeface="+mn-lt"/>
                <a:ea typeface="+mn-ea"/>
                <a:cs typeface="+mn-cs"/>
              </a:rPr>
              <a:t>(6) Any county or municipality which believes that the application of standards for any functional classification to any segment of highway, road, or street would work a special hardship, or any other interested party which believes that the application of standards for scenic-recreation roads and highways to any segment of highway, road, or street would </a:t>
            </a:r>
            <a:r>
              <a:rPr lang="en-US" sz="1200" b="1" i="0" u="none" strike="noStrike" kern="1200" baseline="0" dirty="0">
                <a:solidFill>
                  <a:schemeClr val="tx1"/>
                </a:solidFill>
                <a:latin typeface="+mn-lt"/>
                <a:ea typeface="+mn-ea"/>
                <a:cs typeface="+mn-cs"/>
              </a:rPr>
              <a:t>defeat the purpose of the scenic-recreation functional classification </a:t>
            </a:r>
            <a:r>
              <a:rPr lang="en-US" sz="1200" b="0" i="0" u="none" strike="noStrike" kern="1200" baseline="0" dirty="0">
                <a:solidFill>
                  <a:schemeClr val="tx1"/>
                </a:solidFill>
                <a:latin typeface="+mn-lt"/>
                <a:ea typeface="+mn-ea"/>
                <a:cs typeface="+mn-cs"/>
              </a:rPr>
              <a:t>contained in section 39-2103, may request the board to relax the standards for such segment.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0006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baseline="0" dirty="0"/>
              <a:t>9/17/2022 change animations. </a:t>
            </a:r>
          </a:p>
          <a:p>
            <a:endParaRPr lang="en-US" baseline="0" dirty="0"/>
          </a:p>
          <a:p>
            <a:r>
              <a:rPr lang="en-US" baseline="0" dirty="0"/>
              <a:t>Filing a request with the Secretary of the Board starts the process. </a:t>
            </a:r>
          </a:p>
          <a:p>
            <a:endParaRPr lang="en-US" baseline="0" dirty="0"/>
          </a:p>
          <a:p>
            <a:r>
              <a:rPr lang="en-US" baseline="0" dirty="0"/>
              <a:t>The Secretary of the Board must set a hearing date for the request no later than sixty </a:t>
            </a:r>
            <a:r>
              <a:rPr lang="en-US" b="1" baseline="0" dirty="0"/>
              <a:t>(60) days </a:t>
            </a:r>
            <a:r>
              <a:rPr lang="en-US" baseline="0" dirty="0"/>
              <a:t>after the filing of a request that is complete.   The requirements of a complete submittal will be discussed later in this presentation.  </a:t>
            </a:r>
          </a:p>
          <a:p>
            <a:endParaRPr lang="en-US" baseline="0" dirty="0"/>
          </a:p>
          <a:p>
            <a:r>
              <a:rPr lang="en-US" baseline="0" dirty="0"/>
              <a:t>A notice confirming the date is provided to the requesting party at least ten (10) days prior to the hearing.  </a:t>
            </a:r>
          </a:p>
          <a:p>
            <a:endParaRPr lang="en-US" baseline="0" dirty="0"/>
          </a:p>
          <a:p>
            <a:r>
              <a:rPr lang="en-US" baseline="0" dirty="0"/>
              <a:t>As you look at the possibility of up to 60 days until the hearing, note that it is important to identify the need for a relaxation of standards request as soon as you possibly can, and then promptly submit it to the Secretary of the Board. [428 NAC 2-004.01D on page 94]  </a:t>
            </a:r>
          </a:p>
          <a:p>
            <a:endParaRPr lang="en-US" baseline="0" dirty="0"/>
          </a:p>
          <a:p>
            <a:r>
              <a:rPr lang="en-US" baseline="0" dirty="0"/>
              <a:t>That includes planning and designing a work or project.  The need for a request should be determined as early in the design process as possible, hopefully in the preliminary engineering phase.  </a:t>
            </a:r>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1498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baseline="0" dirty="0"/>
          </a:p>
          <a:p>
            <a:r>
              <a:rPr lang="en-US" baseline="0" dirty="0"/>
              <a:t>At the hearing, the Board can grant or deny the request, in whole or in part, or continue the hearing to the next Board meeting.  </a:t>
            </a:r>
          </a:p>
          <a:p>
            <a:endParaRPr lang="en-US" baseline="0" dirty="0"/>
          </a:p>
          <a:p>
            <a:r>
              <a:rPr lang="en-US" baseline="0" dirty="0"/>
              <a:t>The Board’s decision can be appealed.  </a:t>
            </a:r>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5053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8/15/2021 added regulation paragraph numbers for the 18 basic submittal requirements</a:t>
            </a:r>
          </a:p>
          <a:p>
            <a:endParaRPr lang="en-US" dirty="0"/>
          </a:p>
          <a:p>
            <a:r>
              <a:rPr lang="en-US" dirty="0"/>
              <a:t>There are</a:t>
            </a:r>
            <a:r>
              <a:rPr lang="en-US" baseline="0" dirty="0"/>
              <a:t> a minimum of 18 requirements in order to have a complete submission for a request for a relaxation of standards.  These are listed starting at the bottom of page 92, sub parts 1 through 18 ending on page 94.  </a:t>
            </a:r>
          </a:p>
          <a:p>
            <a:endParaRPr lang="en-US" baseline="0" dirty="0"/>
          </a:p>
          <a:p>
            <a:r>
              <a:rPr lang="en-US" baseline="0" dirty="0"/>
              <a:t>There are additional requirements on page 94 for the Scenic-Recreation classification and for Low-water Stream Crossings and Fords in Parts B and C, respectively.  </a:t>
            </a:r>
          </a:p>
          <a:p>
            <a:endParaRPr lang="en-US" baseline="0" dirty="0"/>
          </a:p>
          <a:p>
            <a:r>
              <a:rPr lang="en-US" baseline="0" dirty="0"/>
              <a:t>Whatever the Board grants for a design standard, it becomes the minimum standard for that roadway segment or bridge, until circumstances change.  </a:t>
            </a:r>
          </a:p>
          <a:p>
            <a:endParaRPr lang="en-US" baseline="0" dirty="0"/>
          </a:p>
          <a:p>
            <a:r>
              <a:rPr lang="en-US" baseline="0" dirty="0"/>
              <a:t>This could be a change of traffic patterns and volumes, a change of functional classification and other reasons.  </a:t>
            </a: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0240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Terminology – recent request used “Reconditioned” roadway – what is that?  </a:t>
            </a:r>
          </a:p>
          <a:p>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3675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penalty for not</a:t>
            </a:r>
            <a:r>
              <a:rPr lang="en-US" baseline="0" dirty="0"/>
              <a:t> meeting standards is a 10% reduction in next year’s Highway Allocation fund distributions.  </a:t>
            </a:r>
          </a:p>
          <a:p>
            <a:endParaRPr lang="en-US" baseline="0" dirty="0"/>
          </a:p>
          <a:p>
            <a:r>
              <a:rPr lang="en-US" baseline="0" dirty="0"/>
              <a:t>If a work or project is funded in part, or entirely, using Federal funds, and does not meet standards, there is a risk of losing some or all of that Federal funding.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a:t>
            </a:r>
            <a:r>
              <a:rPr lang="en-US" baseline="0" dirty="0"/>
              <a:t> this discussion on Relaxation of Standards, 428 NAC 2-004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88283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9/17/2022 added subtitle to audience understands the point of this slide. </a:t>
            </a:r>
          </a:p>
          <a:p>
            <a:endParaRPr lang="en-US" dirty="0"/>
          </a:p>
          <a:p>
            <a:r>
              <a:rPr lang="en-US" dirty="0"/>
              <a:t>A good way to communicate with the Board is to specify all locations that do not meet standards and for which a relaxation of standards is being requested.  </a:t>
            </a:r>
          </a:p>
          <a:p>
            <a:endParaRPr lang="en-US" dirty="0"/>
          </a:p>
          <a:p>
            <a:r>
              <a:rPr lang="en-US" dirty="0"/>
              <a:t>This example is the Petersburg NE project, the 110</a:t>
            </a:r>
            <a:r>
              <a:rPr lang="en-US" baseline="30000" dirty="0"/>
              <a:t>th</a:t>
            </a:r>
            <a:r>
              <a:rPr lang="en-US" dirty="0"/>
              <a:t> St segment.  </a:t>
            </a:r>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012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8/15/2021 added #5 not enough detail describing special hardship and a few other changes based on the latest relaxation request</a:t>
            </a:r>
          </a:p>
          <a:p>
            <a:r>
              <a:rPr lang="en-US" i="1" dirty="0"/>
              <a:t>8/14/2019 Updated, added  LB82 note in script.  </a:t>
            </a:r>
          </a:p>
          <a:p>
            <a:endParaRPr lang="en-US" dirty="0"/>
          </a:p>
          <a:p>
            <a:pPr marL="228600" indent="-228600" rtl="0" fontAlgn="ctr">
              <a:buFont typeface="+mj-lt"/>
              <a:buAutoNum type="arabicPeriod"/>
            </a:pPr>
            <a:endParaRPr lang="en-US" sz="1200" b="0" i="0" kern="1200" dirty="0">
              <a:solidFill>
                <a:schemeClr val="tx1"/>
              </a:solidFill>
              <a:effectLst/>
              <a:latin typeface="+mn-lt"/>
              <a:ea typeface="+mn-ea"/>
              <a:cs typeface="+mn-cs"/>
            </a:endParaRPr>
          </a:p>
          <a:p>
            <a:pPr marL="228600" indent="-228600" rtl="0" fontAlgn="ctr">
              <a:buFont typeface="+mj-lt"/>
              <a:buAutoNum type="arabicPeriod"/>
            </a:pPr>
            <a:r>
              <a:rPr lang="en-US" sz="1200" b="0" i="0" kern="1200" dirty="0">
                <a:solidFill>
                  <a:schemeClr val="tx1"/>
                </a:solidFill>
                <a:effectLst/>
                <a:latin typeface="+mn-lt"/>
                <a:ea typeface="+mn-ea"/>
                <a:cs typeface="+mn-cs"/>
              </a:rPr>
              <a:t>Not understandable enough for Board members – YOU know they project, THEY (BOARD MEMBERS) probably don’t know anything about it, so you need to make it easy for them to understand by giving even what seems to you to be obvious conclusions.  </a:t>
            </a:r>
          </a:p>
          <a:p>
            <a:pPr marL="228600" marR="0" lvl="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Making documents easy for Board members to understand – too wordy, should use tables, project begin and project end points not labelled, alternatives on plans not labelled.  </a:t>
            </a:r>
          </a:p>
          <a:p>
            <a:pPr marL="228600" indent="-228600" rtl="0" fontAlgn="ctr">
              <a:buFont typeface="+mj-lt"/>
              <a:buAutoNum type="arabicPeriod"/>
            </a:pPr>
            <a:r>
              <a:rPr lang="en-US" sz="1200" b="0" i="0" kern="1200" dirty="0">
                <a:solidFill>
                  <a:schemeClr val="tx1"/>
                </a:solidFill>
                <a:effectLst/>
                <a:latin typeface="+mn-lt"/>
                <a:ea typeface="+mn-ea"/>
                <a:cs typeface="+mn-cs"/>
              </a:rPr>
              <a:t>Incomplete or unreadable or incorrect plans (Existing typical section missing)</a:t>
            </a:r>
          </a:p>
          <a:p>
            <a:pPr marL="228600" indent="-228600" rtl="0" fontAlgn="ctr">
              <a:buFont typeface="+mj-lt"/>
              <a:buAutoNum type="arabicPeriod"/>
            </a:pPr>
            <a:r>
              <a:rPr lang="en-US" sz="1200" b="0" i="0" kern="1200" dirty="0">
                <a:solidFill>
                  <a:schemeClr val="tx1"/>
                </a:solidFill>
                <a:effectLst/>
                <a:latin typeface="+mn-lt"/>
                <a:ea typeface="+mn-ea"/>
                <a:cs typeface="+mn-cs"/>
              </a:rPr>
              <a:t>Incorrect plans (Fixed Obstacle Clearance vs. HCZ)The </a:t>
            </a:r>
          </a:p>
          <a:p>
            <a:pPr marL="228600" indent="-228600" rtl="0" fontAlgn="ctr">
              <a:buFont typeface="+mj-lt"/>
              <a:buAutoNum type="arabicPeriod"/>
            </a:pPr>
            <a:r>
              <a:rPr lang="en-US" sz="1200" b="0" i="0" kern="1200" dirty="0">
                <a:solidFill>
                  <a:schemeClr val="tx1"/>
                </a:solidFill>
                <a:effectLst/>
                <a:latin typeface="+mn-lt"/>
                <a:ea typeface="+mn-ea"/>
                <a:cs typeface="+mn-cs"/>
              </a:rPr>
              <a:t>LPA Resolution incorrect, or conflicts with </a:t>
            </a:r>
            <a:r>
              <a:rPr lang="en-US" sz="1200" b="0" i="1" kern="1200" dirty="0">
                <a:solidFill>
                  <a:schemeClr val="tx1"/>
                </a:solidFill>
                <a:effectLst/>
                <a:latin typeface="+mn-lt"/>
                <a:ea typeface="+mn-ea"/>
                <a:cs typeface="+mn-cs"/>
              </a:rPr>
              <a:t>other</a:t>
            </a:r>
            <a:r>
              <a:rPr lang="en-US" sz="1200" b="0" i="0" kern="1200" dirty="0">
                <a:solidFill>
                  <a:schemeClr val="tx1"/>
                </a:solidFill>
                <a:effectLst/>
                <a:latin typeface="+mn-lt"/>
                <a:ea typeface="+mn-ea"/>
                <a:cs typeface="+mn-cs"/>
              </a:rPr>
              <a:t> information presented</a:t>
            </a:r>
          </a:p>
          <a:p>
            <a:pPr marL="228600" indent="-228600" rtl="0" fontAlgn="ctr">
              <a:buFont typeface="+mj-lt"/>
              <a:buAutoNum type="arabicPeriod"/>
            </a:pPr>
            <a:r>
              <a:rPr lang="en-US" sz="1200" b="0" i="0" kern="1200" dirty="0">
                <a:solidFill>
                  <a:schemeClr val="tx1"/>
                </a:solidFill>
                <a:effectLst/>
                <a:latin typeface="+mn-lt"/>
                <a:ea typeface="+mn-ea"/>
                <a:cs typeface="+mn-cs"/>
              </a:rPr>
              <a:t>Incorrect Work/Project Form - wrong functional classification, wrong standards, etc.  </a:t>
            </a:r>
            <a:r>
              <a:rPr lang="en-US" sz="1200" b="1" i="1" kern="1200" dirty="0">
                <a:solidFill>
                  <a:schemeClr val="tx1"/>
                </a:solidFill>
                <a:effectLst/>
                <a:latin typeface="+mn-lt"/>
                <a:ea typeface="+mn-ea"/>
                <a:cs typeface="+mn-cs"/>
              </a:rPr>
              <a:t>LB82 DID AWAY WITH W/P FORM!!!!</a:t>
            </a:r>
          </a:p>
          <a:p>
            <a:pPr marL="228600" indent="-228600" rtl="0" fontAlgn="ctr">
              <a:buFont typeface="+mj-lt"/>
              <a:buAutoNum type="arabicPeriod"/>
            </a:pPr>
            <a:r>
              <a:rPr lang="en-US" sz="1200" b="0" i="0" kern="1200" dirty="0">
                <a:solidFill>
                  <a:schemeClr val="tx1"/>
                </a:solidFill>
                <a:effectLst/>
                <a:latin typeface="+mn-lt"/>
                <a:ea typeface="+mn-ea"/>
                <a:cs typeface="+mn-cs"/>
              </a:rPr>
              <a:t>Plans and LPA resolution and LPA Relaxation Request conflict (10 ft. lane width vs. 11 ft. lane width, or 4 ft shoulders vs 2 ft shoulders)</a:t>
            </a:r>
          </a:p>
          <a:p>
            <a:pPr marL="228600" indent="-228600" rtl="0" fontAlgn="ctr">
              <a:buFont typeface="+mj-lt"/>
              <a:buAutoNum type="arabicPeriod"/>
            </a:pPr>
            <a:r>
              <a:rPr lang="en-US" sz="1200" b="0" i="0" kern="1200" dirty="0">
                <a:solidFill>
                  <a:schemeClr val="tx1"/>
                </a:solidFill>
                <a:effectLst/>
                <a:latin typeface="+mn-lt"/>
                <a:ea typeface="+mn-ea"/>
                <a:cs typeface="+mn-cs"/>
              </a:rPr>
              <a:t>Adjacent sections (beyond construction limits) not addressed (a VC a hundred feet away does not meet MDS)</a:t>
            </a:r>
          </a:p>
          <a:p>
            <a:pPr marL="228600" indent="-228600" rtl="0" fontAlgn="ctr">
              <a:buFont typeface="+mj-lt"/>
              <a:buAutoNum type="arabicPeriod"/>
            </a:pPr>
            <a:r>
              <a:rPr lang="en-US" sz="1200" b="0" i="0" kern="1200" dirty="0">
                <a:solidFill>
                  <a:schemeClr val="tx1"/>
                </a:solidFill>
                <a:effectLst/>
                <a:latin typeface="+mn-lt"/>
                <a:ea typeface="+mn-ea"/>
                <a:cs typeface="+mn-cs"/>
              </a:rPr>
              <a:t>No information on features planned to mitigate the effects of not meeting the MDS</a:t>
            </a:r>
          </a:p>
          <a:p>
            <a:pPr marL="228600" indent="-228600" rtl="0" fontAlgn="ctr">
              <a:buFont typeface="+mj-lt"/>
              <a:buAutoNum type="arabicPeriod"/>
            </a:pPr>
            <a:r>
              <a:rPr lang="en-US" sz="1200" b="0" i="0" kern="1200" dirty="0">
                <a:solidFill>
                  <a:schemeClr val="tx1"/>
                </a:solidFill>
                <a:effectLst/>
                <a:latin typeface="+mn-lt"/>
                <a:ea typeface="+mn-ea"/>
                <a:cs typeface="+mn-cs"/>
              </a:rPr>
              <a:t>Incomplete information (design speed for vertical curve not meeting MDS, no mention of hydraulic analysis)</a:t>
            </a:r>
          </a:p>
          <a:p>
            <a:pPr marL="228600" indent="-228600" rtl="0" fontAlgn="ctr">
              <a:buFont typeface="+mj-lt"/>
              <a:buAutoNum type="arabicPeriod"/>
            </a:pPr>
            <a:r>
              <a:rPr lang="en-US" sz="1200" b="0" i="0" kern="1200" dirty="0">
                <a:solidFill>
                  <a:schemeClr val="tx1"/>
                </a:solidFill>
                <a:effectLst/>
                <a:latin typeface="+mn-lt"/>
                <a:ea typeface="+mn-ea"/>
                <a:cs typeface="+mn-cs"/>
              </a:rPr>
              <a:t>Not asking for a relaxation, but should - design speed, or stopping sight distance for a VC not meeting MDS, or justifying not requesting a relaxation for a design value not meeting MDS based on an industry publication - one request didn't ask for relaxations for five (5) MDS criteria that should have been included)</a:t>
            </a:r>
          </a:p>
          <a:p>
            <a:pPr marL="228600" indent="-228600" rtl="0" fontAlgn="ctr">
              <a:buFont typeface="+mj-lt"/>
              <a:buAutoNum type="arabicPeriod"/>
            </a:pPr>
            <a:r>
              <a:rPr lang="en-US" sz="1200" b="0" i="0" kern="1200" dirty="0">
                <a:solidFill>
                  <a:schemeClr val="tx1"/>
                </a:solidFill>
                <a:effectLst/>
                <a:latin typeface="+mn-lt"/>
                <a:ea typeface="+mn-ea"/>
                <a:cs typeface="+mn-cs"/>
              </a:rPr>
              <a:t>Asking for a relaxation unnecessarily - Note 14 allows steeper  grades for short tangent lengths, or HCZ accepted via paragraph (b)</a:t>
            </a:r>
          </a:p>
          <a:p>
            <a:pPr marL="228600" indent="-228600" rtl="0" fontAlgn="ctr">
              <a:buFont typeface="+mj-lt"/>
              <a:buAutoNum type="arabicPeriod"/>
            </a:pPr>
            <a:r>
              <a:rPr lang="en-US" sz="1200" b="0" i="0" kern="1200" dirty="0">
                <a:solidFill>
                  <a:schemeClr val="tx1"/>
                </a:solidFill>
                <a:effectLst/>
                <a:latin typeface="+mn-lt"/>
                <a:ea typeface="+mn-ea"/>
                <a:cs typeface="+mn-cs"/>
              </a:rPr>
              <a:t>Not anticipating the questions that the Board will likely ask: MDS standard for stopping sight distance is based on level terrain but street has a steep grade (Board would ask if that was considered, or how it is justified)</a:t>
            </a:r>
          </a:p>
          <a:p>
            <a:pPr marL="228600" indent="-228600" rtl="0" fontAlgn="ctr">
              <a:buFont typeface="+mj-lt"/>
              <a:buAutoNum type="arabicPeriod"/>
            </a:pPr>
            <a:r>
              <a:rPr lang="en-US" sz="1200" b="0" i="0" kern="1200" dirty="0">
                <a:solidFill>
                  <a:schemeClr val="tx1"/>
                </a:solidFill>
                <a:effectLst/>
                <a:latin typeface="+mn-lt"/>
                <a:ea typeface="+mn-ea"/>
                <a:cs typeface="+mn-cs"/>
              </a:rPr>
              <a:t>Applying the wrong standards (3R instead of N&amp;R)</a:t>
            </a:r>
          </a:p>
          <a:p>
            <a:pPr marL="228600" indent="-228600" rtl="0" fontAlgn="ctr">
              <a:buFont typeface="+mj-lt"/>
              <a:buAutoNum type="arabicPeriod"/>
            </a:pPr>
            <a:r>
              <a:rPr lang="en-US" sz="1200" b="0" i="0" kern="1200" dirty="0">
                <a:solidFill>
                  <a:schemeClr val="tx1"/>
                </a:solidFill>
                <a:effectLst/>
                <a:latin typeface="+mn-lt"/>
                <a:ea typeface="+mn-ea"/>
                <a:cs typeface="+mn-cs"/>
              </a:rPr>
              <a:t>Not explaining the special hardship adequately – what is so peculiar or unique or special about it?</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62416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 penalty for not</a:t>
            </a:r>
            <a:r>
              <a:rPr lang="en-US" baseline="0" dirty="0"/>
              <a:t> meeting standards is a 10% reduction in next year’s Highway Allocation fund distributions.  </a:t>
            </a:r>
          </a:p>
          <a:p>
            <a:endParaRPr lang="en-US" baseline="0" dirty="0"/>
          </a:p>
          <a:p>
            <a:r>
              <a:rPr lang="en-US" baseline="0" dirty="0"/>
              <a:t>If a work or project is funded in part, or entirely, using Federal funds, and does not meet standards, there is a risk of losing some or all of that Federal funding.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a:t>
            </a:r>
            <a:r>
              <a:rPr lang="en-US" baseline="0" dirty="0"/>
              <a:t> this discussion on Relaxation of Standards, 428 NAC 2-004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1969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8/14/2019 Updated web link.</a:t>
            </a:r>
          </a:p>
          <a:p>
            <a:endParaRPr lang="en-US" dirty="0"/>
          </a:p>
          <a:p>
            <a:r>
              <a:rPr lang="en-US" dirty="0"/>
              <a:t>A city or county must check with the Local Projects Section, for any Federal-aid project, to see if a Design Exception</a:t>
            </a:r>
            <a:r>
              <a:rPr lang="en-US" baseline="0" dirty="0"/>
              <a:t> is necessary in addition to a Relaxation of Standards.  </a:t>
            </a:r>
            <a:endParaRPr lang="en-US" dirty="0"/>
          </a:p>
        </p:txBody>
      </p:sp>
      <p:sp>
        <p:nvSpPr>
          <p:cNvPr id="4" name="Slide Number Placeholder 3"/>
          <p:cNvSpPr>
            <a:spLocks noGrp="1"/>
          </p:cNvSpPr>
          <p:nvPr>
            <p:ph type="sldNum" sz="quarter" idx="10"/>
          </p:nvPr>
        </p:nvSpPr>
        <p:spPr/>
        <p:txBody>
          <a:bodyPr/>
          <a:lstStyle/>
          <a:p>
            <a:fld id="{56DD4794-76E5-4795-95DA-389BBC47F755}" type="slidenum">
              <a:rPr lang="en-US" smtClean="0"/>
              <a:t>19</a:t>
            </a:fld>
            <a:endParaRPr lang="en-US"/>
          </a:p>
        </p:txBody>
      </p:sp>
    </p:spTree>
    <p:extLst>
      <p:ext uri="{BB962C8B-B14F-4D97-AF65-F5344CB8AC3E}">
        <p14:creationId xmlns:p14="http://schemas.microsoft.com/office/powerpoint/2010/main" val="684977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The</a:t>
            </a:r>
            <a:r>
              <a:rPr lang="en-US" baseline="0" dirty="0"/>
              <a:t> next several screens provide information on Nebraska’s Relaxation of Standards requirements and process.</a:t>
            </a:r>
          </a:p>
          <a:p>
            <a:endParaRPr lang="en-US" baseline="0" dirty="0"/>
          </a:p>
          <a:p>
            <a:r>
              <a:rPr lang="en-US" baseline="0" dirty="0"/>
              <a:t>These are covered in Section 004 of Chapter 2, pages 92-94, including 94a and 94b</a:t>
            </a:r>
          </a:p>
          <a:p>
            <a:endParaRPr lang="en-US" baseline="0" dirty="0"/>
          </a:p>
          <a:p>
            <a:r>
              <a:rPr lang="en-US" u="sng" baseline="0" dirty="0"/>
              <a:t>NOT FOR AUDIO</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a:t>
            </a:r>
            <a:r>
              <a:rPr lang="en-US" baseline="0" dirty="0"/>
              <a:t> Board is responsible for setting standards and granting or denying relaxation of standards requests.  </a:t>
            </a:r>
            <a:endParaRPr lang="en-US"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3007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49352F-E6E4-4B28-9944-5689577030BF}" type="slidenum">
              <a:rPr kumimoji="0" lang="en-US" sz="1200" b="0" i="0" u="none" strike="noStrike" kern="1200" cap="none" spc="0" normalizeH="0" baseline="0" noProof="0" smtClean="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34310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4/24/2021 new slide – taken from Practical Design video Power Point.  </a:t>
            </a:r>
          </a:p>
          <a:p>
            <a:endParaRPr lang="en-US" dirty="0"/>
          </a:p>
          <a:p>
            <a:r>
              <a:rPr lang="en-US" b="0" u="sng" dirty="0"/>
              <a:t>Transcript</a:t>
            </a:r>
          </a:p>
          <a:p>
            <a:r>
              <a:rPr lang="en-US" b="0" dirty="0"/>
              <a:t>Until recently, if NBCS minimum design or maintenance standards could not be met, there were </a:t>
            </a:r>
            <a:r>
              <a:rPr lang="en-US" b="1" dirty="0"/>
              <a:t>two options </a:t>
            </a:r>
            <a:r>
              <a:rPr lang="en-US" b="0" dirty="0"/>
              <a:t>available:</a:t>
            </a:r>
          </a:p>
          <a:p>
            <a:r>
              <a:rPr lang="en-US" b="0" dirty="0"/>
              <a:t>Request a relaxation of standards from the NBCS.  OR</a:t>
            </a:r>
          </a:p>
          <a:p>
            <a:r>
              <a:rPr lang="en-US" b="0" dirty="0"/>
              <a:t>Change the standards.  </a:t>
            </a:r>
          </a:p>
          <a:p>
            <a:r>
              <a:rPr lang="en-US" b="0" dirty="0"/>
              <a:t>The first option </a:t>
            </a:r>
            <a:r>
              <a:rPr lang="en-US" b="1" dirty="0"/>
              <a:t>applies</a:t>
            </a:r>
            <a:r>
              <a:rPr lang="en-US" b="0" dirty="0"/>
              <a:t> to a specific project and is usually requested in the preliminary engineering phase of the project.  </a:t>
            </a:r>
          </a:p>
          <a:p>
            <a:r>
              <a:rPr lang="en-US" dirty="0"/>
              <a:t>The second option requires rulemaking, an extensive effort and therefore occurs only once every few years.  </a:t>
            </a:r>
          </a:p>
          <a:p>
            <a:r>
              <a:rPr lang="en-US" dirty="0"/>
              <a:t>A </a:t>
            </a:r>
            <a:r>
              <a:rPr lang="en-US" b="1" dirty="0"/>
              <a:t>third option </a:t>
            </a:r>
            <a:r>
              <a:rPr lang="en-US" dirty="0"/>
              <a:t>is now available: </a:t>
            </a:r>
            <a:r>
              <a:rPr lang="en-US" b="0" dirty="0"/>
              <a:t>a multi-project program</a:t>
            </a:r>
            <a:r>
              <a:rPr lang="en-US" dirty="0"/>
              <a:t>.  </a:t>
            </a:r>
          </a:p>
          <a:p>
            <a:r>
              <a:rPr lang="en-US" dirty="0"/>
              <a:t>It is NOT a new standard but it DOES allow </a:t>
            </a:r>
            <a:r>
              <a:rPr lang="en-US" b="1" dirty="0"/>
              <a:t>flexibility</a:t>
            </a:r>
            <a:r>
              <a:rPr lang="en-US" dirty="0"/>
              <a:t> with current NBCS standards, and it </a:t>
            </a:r>
            <a:r>
              <a:rPr lang="en-US" b="0" dirty="0"/>
              <a:t>could be an interim solution </a:t>
            </a:r>
            <a:r>
              <a:rPr lang="en-US" dirty="0"/>
              <a:t>potentially leading to changing the </a:t>
            </a:r>
            <a:r>
              <a:rPr lang="en-US" b="0" dirty="0"/>
              <a:t>standards (option #2) </a:t>
            </a:r>
            <a:r>
              <a:rPr lang="en-US" dirty="0"/>
              <a:t>via rulemaking.  </a:t>
            </a:r>
          </a:p>
          <a:p>
            <a:r>
              <a:rPr lang="en-US" dirty="0"/>
              <a:t>It is required that NDOT, counties and municipalities work in cooperation with the NBCS to establish a program, </a:t>
            </a:r>
            <a:r>
              <a:rPr lang="en-US" b="1" dirty="0"/>
              <a:t>prior to </a:t>
            </a:r>
            <a:r>
              <a:rPr lang="en-US" dirty="0"/>
              <a:t>its implementation.  </a:t>
            </a:r>
          </a:p>
          <a:p>
            <a:r>
              <a:rPr lang="en-US" dirty="0"/>
              <a:t>Note that the NBCS does </a:t>
            </a:r>
            <a:r>
              <a:rPr lang="en-US" b="1" dirty="0"/>
              <a:t>not approve designs</a:t>
            </a:r>
            <a:r>
              <a:rPr lang="en-US" dirty="0"/>
              <a:t>, rather, it would be agreeing to allow an entity to not meet certain of its standards.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08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10/13/2021 added web link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4/24/2021 new slide – taken from Practical Design video Power Point.  </a:t>
            </a:r>
          </a:p>
          <a:p>
            <a:endParaRPr lang="en-US" dirty="0"/>
          </a:p>
          <a:p>
            <a:r>
              <a:rPr lang="en-US" b="0" u="sng" dirty="0"/>
              <a:t>Transcript</a:t>
            </a:r>
          </a:p>
          <a:p>
            <a:r>
              <a:rPr lang="en-US" b="0" dirty="0"/>
              <a:t>NBCS standards are </a:t>
            </a:r>
            <a:r>
              <a:rPr lang="en-US" b="1" dirty="0"/>
              <a:t>based on </a:t>
            </a:r>
            <a:r>
              <a:rPr lang="en-US" b="0" dirty="0"/>
              <a:t>criteria – mainly geometric criteria such as lane width, shoulder width, horizontal curvature, and vertical curvature.  </a:t>
            </a:r>
          </a:p>
          <a:p>
            <a:r>
              <a:rPr lang="en-US" b="0" dirty="0"/>
              <a:t>If a standard cannot be met for a </a:t>
            </a:r>
            <a:r>
              <a:rPr lang="en-US" b="1" dirty="0"/>
              <a:t>particular project</a:t>
            </a:r>
            <a:r>
              <a:rPr lang="en-US" b="0" dirty="0"/>
              <a:t>, counties and cities are required to request a relaxation of standards for that project from the NBCS.  </a:t>
            </a:r>
            <a:r>
              <a:rPr lang="en-US" b="0" i="1" dirty="0"/>
              <a:t>This will remain the same</a:t>
            </a:r>
            <a:r>
              <a:rPr lang="en-US" b="0" dirty="0"/>
              <a:t>. </a:t>
            </a:r>
          </a:p>
          <a:p>
            <a:r>
              <a:rPr lang="en-US" b="0" dirty="0"/>
              <a:t>However, </a:t>
            </a:r>
            <a:r>
              <a:rPr lang="en-US" b="1" dirty="0"/>
              <a:t>LB82</a:t>
            </a:r>
            <a:r>
              <a:rPr lang="en-US" b="0" dirty="0"/>
              <a:t> (passed in 2019), and formalized in state statute 39-2113(7), allows more flexibility in meeting those standards.  </a:t>
            </a:r>
          </a:p>
          <a:p>
            <a:r>
              <a:rPr lang="en-US" b="0" dirty="0"/>
              <a:t>A </a:t>
            </a:r>
            <a:r>
              <a:rPr lang="en-US" b="1" dirty="0"/>
              <a:t>program</a:t>
            </a:r>
            <a:r>
              <a:rPr lang="en-US" b="0" dirty="0"/>
              <a:t> – which implies multiple projects or works – can now be established; projects or works conforming to such a program would have Board preapproval, eliminating the need for the Board to review and grant a relaxation of standards for each of those individual works or projects.  </a:t>
            </a:r>
          </a:p>
          <a:p>
            <a:r>
              <a:rPr lang="en-US" b="0" dirty="0"/>
              <a:t>Strictly speaking, bringing a program or strategy to the NBCS for approval is </a:t>
            </a:r>
            <a:r>
              <a:rPr lang="en-US" b="1" dirty="0"/>
              <a:t>NOT a relaxation </a:t>
            </a:r>
            <a:r>
              <a:rPr lang="en-US" b="0" dirty="0"/>
              <a:t>of standards even though it involves not meeting Board standards.  A relaxation of standards applies to </a:t>
            </a:r>
            <a:r>
              <a:rPr lang="en-US" b="0" u="sng" dirty="0"/>
              <a:t>only one project </a:t>
            </a:r>
            <a:r>
              <a:rPr lang="en-US" b="0" dirty="0"/>
              <a:t>and is governed by the regulation 428 NAC 2-004.  </a:t>
            </a:r>
          </a:p>
          <a:p>
            <a:endParaRPr lang="en-US" b="0" dirty="0"/>
          </a:p>
          <a:p>
            <a:r>
              <a:rPr lang="en-US" b="0" dirty="0"/>
              <a:t>The terminology used in the state statute, and shown on this slide – practical design, flexible design, context sensitive design, asset preservation – reflect a </a:t>
            </a:r>
            <a:r>
              <a:rPr lang="en-US" b="1" dirty="0"/>
              <a:t>performance-based </a:t>
            </a:r>
            <a:r>
              <a:rPr lang="en-US" b="0" dirty="0"/>
              <a:t>approach, in recognition that standards are a good starting point but there are many factors, beyond geometrics, that go into decision-making when designing and constructing highways, roads and streets.    </a:t>
            </a:r>
          </a:p>
          <a:p>
            <a:r>
              <a:rPr lang="en-US" dirty="0"/>
              <a:t>The statute allows the NBCS, NDOT, counties and municipalities to cooperate and agree upon programs based on such design practices, typically referred to as </a:t>
            </a:r>
            <a:r>
              <a:rPr lang="en-US" b="1" dirty="0"/>
              <a:t>PRACTICAL DESIGN</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9880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04159" rtl="0" eaLnBrk="1" fontAlgn="auto" latinLnBrk="0" hangingPunct="1">
              <a:lnSpc>
                <a:spcPct val="100000"/>
              </a:lnSpc>
              <a:spcBef>
                <a:spcPts val="0"/>
              </a:spcBef>
              <a:spcAft>
                <a:spcPts val="0"/>
              </a:spcAft>
              <a:buClrTx/>
              <a:buSzTx/>
              <a:buFontTx/>
              <a:buNone/>
              <a:tabLst/>
              <a:defRPr/>
            </a:pPr>
            <a:r>
              <a:rPr lang="en-US" i="1" dirty="0"/>
              <a:t>4/24/2021 new slide – taken from Practical Design video Power Point.  </a:t>
            </a:r>
          </a:p>
          <a:p>
            <a:pPr defTabSz="904159">
              <a:defRPr/>
            </a:pPr>
            <a:endParaRPr lang="en-US" i="1" dirty="0"/>
          </a:p>
          <a:p>
            <a:r>
              <a:rPr lang="en-US" b="0" u="sng" dirty="0"/>
              <a:t>Transcript</a:t>
            </a:r>
          </a:p>
          <a:p>
            <a:pPr lvl="0"/>
            <a:r>
              <a:rPr lang="en-US" dirty="0"/>
              <a:t>PRACTICAL</a:t>
            </a:r>
            <a:r>
              <a:rPr lang="en-US" baseline="0" dirty="0"/>
              <a:t> DESIGN IS a nationwide movement or trend to rebalance limited funds toward the </a:t>
            </a:r>
            <a:r>
              <a:rPr lang="en-US" b="1" baseline="0" dirty="0"/>
              <a:t>need</a:t>
            </a:r>
            <a:r>
              <a:rPr lang="en-US" baseline="0" dirty="0"/>
              <a:t>, or the problem, where </a:t>
            </a:r>
            <a:r>
              <a:rPr lang="en-US" b="0" baseline="0" dirty="0"/>
              <a:t>asset preservation </a:t>
            </a:r>
            <a:r>
              <a:rPr lang="en-US" baseline="0" dirty="0"/>
              <a:t>and </a:t>
            </a:r>
            <a:r>
              <a:rPr lang="en-US" b="0" baseline="0" dirty="0"/>
              <a:t>safety performance </a:t>
            </a:r>
            <a:r>
              <a:rPr lang="en-US" baseline="0" dirty="0"/>
              <a:t>are the focus.  </a:t>
            </a:r>
          </a:p>
          <a:p>
            <a:pPr lvl="0"/>
            <a:r>
              <a:rPr lang="en-US" baseline="0" dirty="0"/>
              <a:t>Strict adherence to geometric, dimensional criteria could lead to </a:t>
            </a:r>
            <a:r>
              <a:rPr lang="en-US" b="1" baseline="0" dirty="0"/>
              <a:t>overdesign</a:t>
            </a:r>
            <a:r>
              <a:rPr lang="en-US" baseline="0" dirty="0"/>
              <a:t>, resulting in unnecessary costs, or may be inappropriate for the roadway context.</a:t>
            </a:r>
          </a:p>
          <a:p>
            <a:pPr lvl="0"/>
            <a:r>
              <a:rPr lang="en-US" baseline="0" dirty="0"/>
              <a:t>Practical design emphasizes the primary problem and need, extending the life of the asset, and on </a:t>
            </a:r>
            <a:r>
              <a:rPr lang="en-US" b="1" baseline="0" dirty="0"/>
              <a:t>benefits</a:t>
            </a:r>
            <a:r>
              <a:rPr lang="en-US" baseline="0" dirty="0"/>
              <a:t>: cost vs performance.</a:t>
            </a:r>
            <a:endParaRPr lang="en-US" dirty="0"/>
          </a:p>
          <a:p>
            <a:pPr lvl="0"/>
            <a:r>
              <a:rPr lang="en-US" dirty="0"/>
              <a:t>Focusing the funding on the primary problem or need in constructing projects intends to provide substantial </a:t>
            </a:r>
            <a:r>
              <a:rPr lang="en-US" b="1" dirty="0"/>
              <a:t>overall benefit</a:t>
            </a:r>
            <a:r>
              <a:rPr lang="en-US" dirty="0"/>
              <a:t> at a reasonable cost to the public.   This allows savings to be invested in other roadways, thus improving the overall roadway network.  </a:t>
            </a:r>
          </a:p>
          <a:p>
            <a:pPr lvl="0"/>
            <a:r>
              <a:rPr lang="en-US" dirty="0"/>
              <a:t>Practical design tries to </a:t>
            </a:r>
            <a:r>
              <a:rPr lang="en-US" b="1" dirty="0"/>
              <a:t>get at </a:t>
            </a:r>
            <a:r>
              <a:rPr lang="en-US" dirty="0"/>
              <a:t>WHAT IS THE OVERALL BENEFIT TO THE PUBLIC?  </a:t>
            </a:r>
          </a:p>
          <a:p>
            <a:pPr lvl="0"/>
            <a:r>
              <a:rPr lang="en-US" dirty="0"/>
              <a:t>Proving that typically involves cost benefit </a:t>
            </a:r>
            <a:r>
              <a:rPr lang="en-US" b="1" dirty="0"/>
              <a:t>analyses</a:t>
            </a:r>
            <a:r>
              <a:rPr lang="en-US" dirty="0"/>
              <a:t>, best value analyses and/or lifecycle analyses.  </a:t>
            </a:r>
          </a:p>
          <a:p>
            <a:pPr lvl="0"/>
            <a:r>
              <a:rPr lang="en-US" dirty="0"/>
              <a:t>It may </a:t>
            </a:r>
            <a:r>
              <a:rPr lang="en-US" baseline="0" dirty="0"/>
              <a:t>take into account</a:t>
            </a:r>
            <a:r>
              <a:rPr lang="en-US" dirty="0"/>
              <a:t> the needs and values of the </a:t>
            </a:r>
            <a:r>
              <a:rPr lang="en-US" b="1" dirty="0"/>
              <a:t>community</a:t>
            </a:r>
            <a:r>
              <a:rPr lang="en-US" dirty="0"/>
              <a:t>; be it county, municipality or</a:t>
            </a:r>
            <a:r>
              <a:rPr lang="en-US" baseline="0" dirty="0"/>
              <a:t> whatever local</a:t>
            </a:r>
            <a:r>
              <a:rPr lang="en-US" dirty="0"/>
              <a:t> community to enable projects that balance safety while making the improvements in a manner that fits the surroundings and provides an overall benefit to the public.</a:t>
            </a:r>
          </a:p>
          <a:p>
            <a:endParaRPr lang="en-US" i="1" dirty="0"/>
          </a:p>
          <a:p>
            <a:pPr defTabSz="904159">
              <a:defRPr/>
            </a:pPr>
            <a:endParaRPr lang="en-US" i="1" dirty="0"/>
          </a:p>
          <a:p>
            <a:pPr marL="0" marR="0" lvl="0" indent="0" algn="l" defTabSz="904159" rtl="0" eaLnBrk="1" fontAlgn="auto" latinLnBrk="0" hangingPunct="1">
              <a:lnSpc>
                <a:spcPct val="100000"/>
              </a:lnSpc>
              <a:spcBef>
                <a:spcPts val="0"/>
              </a:spcBef>
              <a:spcAft>
                <a:spcPts val="0"/>
              </a:spcAft>
              <a:buClrTx/>
              <a:buSzTx/>
              <a:buFontTx/>
              <a:buNone/>
              <a:tabLst/>
              <a:defRPr/>
            </a:pPr>
            <a:r>
              <a:rPr lang="en-US" b="1" dirty="0"/>
              <a:t>[Context sensitive – i.e. the road up into the mountains, the city street accommodating pedestrians, bicyclists and transit.  ]</a:t>
            </a:r>
            <a:endParaRPr lang="en-US" dirty="0"/>
          </a:p>
          <a:p>
            <a:pPr defTabSz="904159">
              <a:defRPr/>
            </a:pPr>
            <a:endParaRPr lang="en-US" i="1" dirty="0"/>
          </a:p>
          <a:p>
            <a:pPr defTabSz="904159">
              <a:defRPr/>
            </a:pPr>
            <a:endParaRPr lang="en-US" i="1" dirty="0"/>
          </a:p>
          <a:p>
            <a:pPr defTabSz="904159">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9501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4/24/2021 new slide – taken from Practical Design video Power Point.  </a:t>
            </a:r>
          </a:p>
          <a:p>
            <a:endParaRPr lang="en-US" dirty="0"/>
          </a:p>
          <a:p>
            <a:r>
              <a:rPr lang="en-US" b="0" u="sng" dirty="0"/>
              <a:t>Transcript</a:t>
            </a:r>
          </a:p>
          <a:p>
            <a:pPr lvl="0"/>
            <a:r>
              <a:rPr lang="en-US" baseline="0" dirty="0"/>
              <a:t>There are different </a:t>
            </a:r>
            <a:r>
              <a:rPr lang="en-US" b="1" baseline="0" dirty="0"/>
              <a:t>reasons to request </a:t>
            </a:r>
            <a:r>
              <a:rPr lang="en-US" baseline="0" dirty="0"/>
              <a:t>a program.  Usually these are </a:t>
            </a:r>
            <a:r>
              <a:rPr lang="en-US" b="0" baseline="0" dirty="0"/>
              <a:t>recurring situations </a:t>
            </a:r>
            <a:r>
              <a:rPr lang="en-US" baseline="0" dirty="0"/>
              <a:t>on roadways </a:t>
            </a:r>
            <a:r>
              <a:rPr lang="en-US" b="0" baseline="0" dirty="0"/>
              <a:t>similar</a:t>
            </a:r>
            <a:r>
              <a:rPr lang="en-US" b="1" baseline="0" dirty="0"/>
              <a:t> </a:t>
            </a:r>
            <a:r>
              <a:rPr lang="en-US" b="0" baseline="0" dirty="0"/>
              <a:t>to each other</a:t>
            </a:r>
            <a:r>
              <a:rPr lang="en-US" baseline="0" dirty="0"/>
              <a:t>, having </a:t>
            </a:r>
            <a:r>
              <a:rPr lang="en-US" b="0" baseline="0" dirty="0"/>
              <a:t>similar characteristics</a:t>
            </a:r>
            <a:r>
              <a:rPr lang="en-US" baseline="0" dirty="0"/>
              <a:t>, and that applying an NBCS standard costs more than it benefits.  Such as</a:t>
            </a:r>
          </a:p>
          <a:p>
            <a:pPr marL="228600" lvl="0" indent="-228600">
              <a:buFont typeface="+mj-lt"/>
              <a:buAutoNum type="arabicPeriod"/>
            </a:pPr>
            <a:r>
              <a:rPr lang="en-US" baseline="0" dirty="0"/>
              <a:t>If it ain’t </a:t>
            </a:r>
            <a:r>
              <a:rPr lang="en-US" b="1" baseline="0" dirty="0"/>
              <a:t>broke</a:t>
            </a:r>
            <a:r>
              <a:rPr lang="en-US" baseline="0" dirty="0"/>
              <a:t>, don’t fix it – there is no significant, relevant crash history, and building to the standard just for the sake of satisfying the standard would be overbuilding. </a:t>
            </a:r>
          </a:p>
          <a:p>
            <a:pPr marL="228600" lvl="0" indent="-228600">
              <a:buFont typeface="+mj-lt"/>
              <a:buAutoNum type="arabicPeriod"/>
            </a:pPr>
            <a:r>
              <a:rPr lang="en-US" baseline="0" dirty="0"/>
              <a:t>Safety performance, driver expectancy and uniformity are </a:t>
            </a:r>
            <a:r>
              <a:rPr lang="en-US" b="1" baseline="0" dirty="0"/>
              <a:t>not</a:t>
            </a:r>
            <a:r>
              <a:rPr lang="en-US" baseline="0" dirty="0"/>
              <a:t> substantially or materially </a:t>
            </a:r>
            <a:r>
              <a:rPr lang="en-US" b="1" baseline="0" dirty="0"/>
              <a:t>improved</a:t>
            </a:r>
            <a:r>
              <a:rPr lang="en-US" baseline="0" dirty="0"/>
              <a:t> by building to the standard.  Mitigation features introduced with the design might offset the change in performance resulting from not meeting the standard.  For example, adding rumble strips at the edge line.  </a:t>
            </a:r>
          </a:p>
          <a:p>
            <a:pPr marL="228600" lvl="0" indent="-228600">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community needs and values are primary considerations, such 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context sensitive </a:t>
            </a:r>
            <a:r>
              <a:rPr lang="en-US" sz="1200" dirty="0">
                <a:effectLst/>
                <a:latin typeface="Calibri" panose="020F0502020204030204" pitchFamily="34" charset="0"/>
                <a:ea typeface="Calibri" panose="020F0502020204030204" pitchFamily="34" charset="0"/>
                <a:cs typeface="Times New Roman" panose="02020603050405020304" pitchFamily="18" charset="0"/>
              </a:rPr>
              <a:t>design.  The benefits of context sensitive design are often more qualitative than quantitative</a:t>
            </a:r>
            <a:r>
              <a:rPr lang="en-US" sz="1200" baseline="0" dirty="0">
                <a:effectLst/>
                <a:latin typeface="Calibri" panose="020F0502020204030204" pitchFamily="34" charset="0"/>
                <a:ea typeface="Calibri" panose="020F0502020204030204" pitchFamily="34" charset="0"/>
                <a:cs typeface="Times New Roman" panose="02020603050405020304" pitchFamily="18" charset="0"/>
              </a:rPr>
              <a:t>.  </a:t>
            </a:r>
            <a:endParaRPr lang="en-US" baseline="0" dirty="0"/>
          </a:p>
          <a:p>
            <a:pPr lvl="0"/>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255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4/24/2021 new slide – taken from Practical Design video Power Point.  </a:t>
            </a:r>
          </a:p>
          <a:p>
            <a:endParaRPr lang="en-US" dirty="0"/>
          </a:p>
          <a:p>
            <a:r>
              <a:rPr lang="en-US" b="0" u="sng" dirty="0"/>
              <a:t>Transcript</a:t>
            </a:r>
          </a:p>
          <a:p>
            <a:pPr lvl="0"/>
            <a:r>
              <a:rPr lang="en-US" baseline="0" dirty="0"/>
              <a:t>As you may have realized from the previous slide, </a:t>
            </a:r>
          </a:p>
          <a:p>
            <a:pPr lvl="0"/>
            <a:r>
              <a:rPr lang="en-US" baseline="0" dirty="0"/>
              <a:t>Practical Design is not a work around, or a way of </a:t>
            </a:r>
            <a:r>
              <a:rPr lang="en-US" b="1" baseline="0" dirty="0"/>
              <a:t>avoiding</a:t>
            </a:r>
            <a:r>
              <a:rPr lang="en-US" baseline="0" dirty="0"/>
              <a:t> standards.  </a:t>
            </a:r>
          </a:p>
          <a:p>
            <a:pPr lvl="0"/>
            <a:r>
              <a:rPr lang="en-US" baseline="0" dirty="0"/>
              <a:t>IT DOESN’T SACRIFICE SAFETY!  </a:t>
            </a:r>
          </a:p>
          <a:p>
            <a:pPr lvl="0"/>
            <a:r>
              <a:rPr lang="en-US" baseline="0" dirty="0"/>
              <a:t>A program is NOT a clever way of avoiding standards.  </a:t>
            </a:r>
          </a:p>
          <a:p>
            <a:pPr lvl="0"/>
            <a:r>
              <a:rPr lang="en-US" baseline="0" dirty="0"/>
              <a:t>Safety is perhaps the uppermost concern of the NBCS and programs won’t change that.  </a:t>
            </a:r>
          </a:p>
          <a:p>
            <a:pPr lvl="0"/>
            <a:r>
              <a:rPr lang="en-US" baseline="0" dirty="0"/>
              <a:t>So continue </a:t>
            </a:r>
            <a:r>
              <a:rPr lang="en-US" b="1" baseline="0" dirty="0"/>
              <a:t>embedding</a:t>
            </a:r>
            <a:r>
              <a:rPr lang="en-US" baseline="0" dirty="0"/>
              <a:t> safety conscious design as part of your design process</a:t>
            </a:r>
          </a:p>
          <a:p>
            <a:pPr lvl="0"/>
            <a:r>
              <a:rPr lang="en-US" baseline="0" dirty="0"/>
              <a:t>And giving due </a:t>
            </a:r>
            <a:r>
              <a:rPr lang="en-US" b="1" baseline="0" dirty="0"/>
              <a:t>consideration</a:t>
            </a:r>
            <a:r>
              <a:rPr lang="en-US" baseline="0" dirty="0"/>
              <a:t> to safety issues</a:t>
            </a:r>
          </a:p>
          <a:p>
            <a:pPr lvl="0"/>
            <a:endParaRPr lang="en-US" baseline="0" dirty="0"/>
          </a:p>
          <a:p>
            <a:pPr lvl="0"/>
            <a:endParaRPr lang="en-US" baseline="0" dirty="0"/>
          </a:p>
          <a:p>
            <a:pPr lvl="0"/>
            <a:endParaRPr lang="en-US" baseline="0" dirty="0"/>
          </a:p>
          <a:p>
            <a:pPr lvl="0"/>
            <a:endParaRPr lang="en-US" baseline="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5284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4/24/2021 new slide – taken from Practical Design video Power Point.  Notes taken from five slides from the Practical Design video Power Point.    </a:t>
            </a:r>
          </a:p>
          <a:p>
            <a:endParaRPr lang="en-US" dirty="0"/>
          </a:p>
          <a:p>
            <a:r>
              <a:rPr lang="en-US" b="0" u="sng" dirty="0"/>
              <a:t>Transcript</a:t>
            </a:r>
          </a:p>
          <a:p>
            <a:pPr lvl="0"/>
            <a:r>
              <a:rPr lang="en-US" baseline="0" dirty="0"/>
              <a:t>When considering a request for a program, the Board anticipates focusing on five primary considerations.  </a:t>
            </a:r>
          </a:p>
          <a:p>
            <a:pPr lvl="0"/>
            <a:r>
              <a:rPr lang="en-US" baseline="0" dirty="0"/>
              <a:t>The following is a brief discussion of each.  </a:t>
            </a:r>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substantial overall benefit or a “net” overall benefit is required by the statute 39-2113(7).  In not meeting standards, the applicant must quantify the benefits of the strategy or, in the case of context sensitive design, qualitatively state the benefits.  The Board will want some assurance that safety performance, driver expectancy and uniformity with other similar roadways in the network are as good or better than the existing design.  Analyses must be well thought out and based on industry recognized research and policy, such as AASHTO, TRB, FHWA and other recognized sources, policies  and methods.  </a:t>
            </a:r>
            <a:endParaRPr lang="en-US" dirty="0"/>
          </a:p>
          <a:p>
            <a:pPr lvl="0"/>
            <a:endParaRPr lang="en-US" baseline="0" dirty="0"/>
          </a:p>
          <a:p>
            <a:pPr lvl="0"/>
            <a:r>
              <a:rPr lang="en-US" b="1" baseline="0" dirty="0"/>
              <a:t>1969 legislation </a:t>
            </a:r>
            <a:r>
              <a:rPr lang="en-US" baseline="0" dirty="0"/>
              <a:t>anticipated, or at least had the stated goal, of upgrading all highways, roads and streets to NBCS standards. For the past fifty years and longer, entities have been working toward this, resulting in today’s system that is in a large part uniform across the state and mostly meeting driver expectancy.  </a:t>
            </a:r>
          </a:p>
          <a:p>
            <a:pPr lvl="0"/>
            <a:r>
              <a:rPr lang="en-US" baseline="0" dirty="0"/>
              <a:t>However, some roads may </a:t>
            </a:r>
            <a:r>
              <a:rPr lang="en-US" b="1" baseline="0" dirty="0"/>
              <a:t>not</a:t>
            </a:r>
            <a:r>
              <a:rPr lang="en-US" baseline="0" dirty="0"/>
              <a:t> have been </a:t>
            </a:r>
            <a:r>
              <a:rPr lang="en-US" b="1" baseline="0" dirty="0"/>
              <a:t>upgraded</a:t>
            </a:r>
            <a:r>
              <a:rPr lang="en-US" baseline="0" dirty="0"/>
              <a:t>, often due to lack of funding.  </a:t>
            </a:r>
          </a:p>
          <a:p>
            <a:pPr lvl="0"/>
            <a:r>
              <a:rPr lang="en-US" baseline="0" dirty="0"/>
              <a:t>The Board does not anticipate approving a program that accepts such roadways as they are, believing that entities must continue to </a:t>
            </a:r>
            <a:r>
              <a:rPr lang="en-US" b="1" baseline="0" dirty="0"/>
              <a:t>strive</a:t>
            </a:r>
            <a:r>
              <a:rPr lang="en-US" baseline="0" dirty="0"/>
              <a:t> to improve them in terms of safety performance, driver expectancy and uniformity. </a:t>
            </a:r>
          </a:p>
          <a:p>
            <a:pPr lvl="0"/>
            <a:r>
              <a:rPr lang="en-US" baseline="0" dirty="0"/>
              <a:t>There must be </a:t>
            </a:r>
            <a:r>
              <a:rPr lang="en-US" b="1" baseline="0" dirty="0"/>
              <a:t>reasonable</a:t>
            </a:r>
            <a:r>
              <a:rPr lang="en-US" baseline="0" dirty="0"/>
              <a:t> uniformity and satisfaction of driver expectancy existing for roadways included in the request.  </a:t>
            </a:r>
          </a:p>
          <a:p>
            <a:pPr lvl="0"/>
            <a:r>
              <a:rPr lang="en-US" baseline="0" dirty="0"/>
              <a:t>One way that may satisfy this consideration is to show that roadways included in the proposed program have been constructed in compliance with </a:t>
            </a:r>
            <a:r>
              <a:rPr lang="en-US" b="1" baseline="0" dirty="0"/>
              <a:t>historic</a:t>
            </a:r>
            <a:r>
              <a:rPr lang="en-US" baseline="0" dirty="0"/>
              <a:t> design standards, whether New, Reconstructed or 3R standards, OR criterium, formal guidelines or the industry’s prevailing standard of care at the time it was constructed or improved.  </a:t>
            </a:r>
            <a:endParaRPr lang="en-US" dirty="0"/>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is important for applicants to accurately describe the primary problem(s) or need(s) for roadways included in a proposed program, how funding will address those, the net overall benefits, and why it makes </a:t>
            </a:r>
            <a:r>
              <a:rPr lang="en-US" b="1" baseline="0" dirty="0"/>
              <a:t>good sense </a:t>
            </a:r>
            <a:r>
              <a:rPr lang="en-US" baseline="0" dirty="0"/>
              <a:t>to not build to Board design or maintenance standards.  </a:t>
            </a:r>
            <a:endParaRPr lang="en-US" dirty="0"/>
          </a:p>
          <a:p>
            <a:pPr lvl="0"/>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Any proposed program must demonstrate that driver expectancy and system uniformity will </a:t>
            </a:r>
            <a:r>
              <a:rPr lang="en-US" b="1" baseline="0" dirty="0"/>
              <a:t>be</a:t>
            </a:r>
            <a:r>
              <a:rPr lang="en-US" baseline="0" dirty="0"/>
              <a:t> </a:t>
            </a:r>
            <a:r>
              <a:rPr lang="en-US" b="1" baseline="0" dirty="0"/>
              <a:t>maintained</a:t>
            </a:r>
            <a:r>
              <a:rPr lang="en-US" baseline="0" dirty="0"/>
              <a:t>.  In other words, drivers won’t be confronted with something unfamiliar or uncharacteristic and roadways will be reasonably </a:t>
            </a:r>
            <a:r>
              <a:rPr lang="en-US" b="1" i="1" baseline="0" dirty="0"/>
              <a:t>like</a:t>
            </a:r>
            <a:r>
              <a:rPr lang="en-US" baseline="0" dirty="0"/>
              <a:t> other roadways similarly classified AFTER THE PROJECT(S) ARE BUILT.     </a:t>
            </a:r>
          </a:p>
          <a:p>
            <a:pPr lvl="0"/>
            <a:endParaRPr lang="en-US" baseline="0" dirty="0"/>
          </a:p>
          <a:p>
            <a:pPr lvl="0"/>
            <a:r>
              <a:rPr lang="en-US" baseline="0" dirty="0"/>
              <a:t>One of the cornerstones of practical design is that it allows limited funding to be </a:t>
            </a:r>
            <a:r>
              <a:rPr lang="en-US" b="1" baseline="0" dirty="0"/>
              <a:t>spread</a:t>
            </a:r>
            <a:r>
              <a:rPr lang="en-US" baseline="0" dirty="0"/>
              <a:t> over more improvement or maintenance projects.  A proposal therefore should show how the program will improve the overall system or network of roadways.  Cost savings alone will not lead to Board approval.  </a:t>
            </a:r>
          </a:p>
          <a:p>
            <a:pPr lvl="0"/>
            <a:r>
              <a:rPr lang="en-US" dirty="0"/>
              <a:t>Furthermore, since the program proposes to not meet Board standards, </a:t>
            </a:r>
            <a:r>
              <a:rPr lang="en-US" b="1" dirty="0"/>
              <a:t>justification</a:t>
            </a:r>
            <a:r>
              <a:rPr lang="en-US" dirty="0"/>
              <a:t> must be provided for each non-standard value, based on analysis, industry guidelines, research and/or standards of care; there should be a technical basis for not meeting standards.  </a:t>
            </a:r>
            <a:r>
              <a:rPr lang="en-US" b="1" i="1" dirty="0"/>
              <a:t>For example, conformity to guidelines adopted by the American Association of State Highway and Transportation Officials (AASHTO); for NDOT projects and programs, refer to State statute 39-1316</a:t>
            </a:r>
            <a:r>
              <a:rPr lang="en-US" dirty="0"/>
              <a:t>.  </a:t>
            </a:r>
          </a:p>
          <a:p>
            <a:pPr lvl="0"/>
            <a:r>
              <a:rPr lang="en-US" dirty="0"/>
              <a:t>This screen </a:t>
            </a:r>
            <a:r>
              <a:rPr lang="en-US" b="1" dirty="0"/>
              <a:t>summarizes</a:t>
            </a:r>
            <a:r>
              <a:rPr lang="en-US" dirty="0"/>
              <a:t> primary considerations when the Board decides on proposed programs.  </a:t>
            </a:r>
          </a:p>
          <a:p>
            <a:pPr lvl="0"/>
            <a:r>
              <a:rPr lang="en-US" dirty="0"/>
              <a:t>As with the process discussed earlier, the Board may need to adjust over time as experience is gained, but these considerations are a </a:t>
            </a:r>
            <a:r>
              <a:rPr lang="en-US" b="1" dirty="0"/>
              <a:t>starting point</a:t>
            </a:r>
            <a:r>
              <a:rPr lang="en-US" dirty="0"/>
              <a:t>.  </a:t>
            </a:r>
          </a:p>
          <a:p>
            <a:pPr lvl="0"/>
            <a:r>
              <a:rPr lang="en-US" dirty="0"/>
              <a:t>A proposal needs to make common sense, and also fit within the context of the entire system or network of roadways.  </a:t>
            </a:r>
          </a:p>
          <a:p>
            <a:pPr lvl="0"/>
            <a:endParaRPr lang="en-US" baseline="0" dirty="0"/>
          </a:p>
          <a:p>
            <a:pPr lvl="0"/>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FDE27-AFA9-4AD6-928E-D11E7E542B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9256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10/13/2021 added web link for Boards-Liaison Services</a:t>
            </a:r>
          </a:p>
          <a:p>
            <a:r>
              <a:rPr lang="en-US" i="1" dirty="0"/>
              <a:t>4/24/2021 added slide – taken from 304 NBCS topic – Authority to Conduct Business (adopted by Board at its 9/24/2020 meeting)</a:t>
            </a:r>
            <a:endParaRPr lang="en-US" i="0" dirty="0"/>
          </a:p>
          <a:p>
            <a:endParaRPr lang="en-US" i="0" dirty="0"/>
          </a:p>
          <a:p>
            <a:r>
              <a:rPr lang="en-US" i="0" dirty="0"/>
              <a:t>Non-routine examples: relaxation of standards requests  and inquiries about design standards.  </a:t>
            </a:r>
          </a:p>
          <a:p>
            <a:endParaRPr lang="en-US" i="0" dirty="0"/>
          </a:p>
          <a:p>
            <a:endParaRPr lang="en-US" i="0" dirty="0"/>
          </a:p>
          <a:p>
            <a:pPr marL="0" marR="0" algn="ctr">
              <a:spcBef>
                <a:spcPts val="0"/>
              </a:spcBef>
              <a:spcAft>
                <a:spcPts val="60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STATE OF NEBRASKA</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Board of Public Roads Classifications and Standards (NBCS)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dirty="0">
                <a:effectLst/>
                <a:latin typeface="Arial" panose="020B0604020202020204" pitchFamily="34" charset="0"/>
                <a:ea typeface="Times New Roman" panose="02020603050405020304" pitchFamily="18" charset="0"/>
                <a:cs typeface="Arial" panose="020B0604020202020204" pitchFamily="34" charset="0"/>
              </a:rPr>
              <a:t>September 24, 2020</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0" kern="1400" dirty="0">
                <a:effectLst/>
                <a:latin typeface="Arial" panose="020B0604020202020204" pitchFamily="34" charset="0"/>
                <a:ea typeface="Times New Roman" panose="02020603050405020304" pitchFamily="18" charset="0"/>
                <a:cs typeface="Arial" panose="020B0604020202020204" pitchFamily="34" charset="0"/>
              </a:rPr>
              <a:t> </a:t>
            </a:r>
            <a:endParaRPr lang="en-US"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800" b="1" kern="1400" dirty="0">
                <a:effectLst/>
                <a:latin typeface="Arial" panose="020B0604020202020204" pitchFamily="34" charset="0"/>
                <a:ea typeface="Times New Roman" panose="02020603050405020304" pitchFamily="18" charset="0"/>
                <a:cs typeface="Arial" panose="020B0604020202020204" pitchFamily="34" charset="0"/>
              </a:rPr>
              <a:t>Authority to Conduct Business for the Board as it Relates to Communications, Questions and Information Requests of the Board and Staff.</a:t>
            </a:r>
            <a:endParaRPr lang="en-US" sz="1800" b="1" kern="14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1800" b="1" u="sng" dirty="0">
                <a:effectLst/>
                <a:latin typeface="Arial" panose="020B0604020202020204" pitchFamily="34" charset="0"/>
                <a:ea typeface="Times New Roman" panose="02020603050405020304" pitchFamily="18" charset="0"/>
                <a:cs typeface="Times New Roman" panose="02020603050405020304" pitchFamily="18" charset="0"/>
              </a:rPr>
              <a:t>Intent</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 To establish, for the sake of managing communications and for transparency, a more formal process to receive and respond to questions and inquires of the NBCS.</a:t>
            </a:r>
          </a:p>
          <a:p>
            <a:pPr marL="0" marR="0" algn="just">
              <a:spcBef>
                <a:spcPts val="0"/>
              </a:spcBef>
              <a:spcAft>
                <a:spcPts val="0"/>
              </a:spcAft>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spcBef>
                <a:spcPts val="0"/>
              </a:spcBef>
              <a:spcAft>
                <a:spcPts val="0"/>
              </a:spcAft>
              <a:buFont typeface="+mj-lt"/>
              <a:buAutoNum type="arabi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Routine communications, questions and requests can be discussed and resolved quickly electronically or telephonically by the Secretary of the Board (Secretary) and need not involve the Board.  Non-routine communications, questions and requests for information (examples are relaxation of standards requests and inquiries about design standards) should be sent in writing (hard-copy) or electronically (e-mail to </a:t>
            </a:r>
            <a:r>
              <a:rPr lang="en-US" sz="1800" u="sng" dirty="0">
                <a:solidFill>
                  <a:srgbClr val="0563C1"/>
                </a:solidFill>
                <a:effectLst/>
                <a:latin typeface="Arial" panose="020B0604020202020204" pitchFamily="34" charset="0"/>
                <a:ea typeface="Times New Roman" panose="02020603050405020304" pitchFamily="18" charset="0"/>
                <a:cs typeface="Times New Roman" panose="02020603050405020304" pitchFamily="18" charset="0"/>
                <a:hlinkClick r:id="rId3"/>
              </a:rPr>
              <a:t>ndot.blshelp@nebraska.gov</a:t>
            </a: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 or file-sharing) to the </a:t>
            </a:r>
            <a:r>
              <a:rPr lang="en-US" sz="1800" b="0" u="sng" dirty="0">
                <a:effectLst/>
                <a:latin typeface="Arial" panose="020B0604020202020204" pitchFamily="34" charset="0"/>
                <a:ea typeface="Times New Roman" panose="02020603050405020304" pitchFamily="18" charset="0"/>
                <a:cs typeface="Times New Roman" panose="02020603050405020304" pitchFamily="18" charset="0"/>
              </a:rPr>
              <a:t>Secretary of the Board</a:t>
            </a: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 for review and determination of proper handling, filing, responding and or answering etc.</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28600" marR="0" algn="just">
              <a:spcBef>
                <a:spcPts val="0"/>
              </a:spcBef>
              <a:spcAft>
                <a:spcPts val="0"/>
              </a:spcAft>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rabi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Non-routine communications, questions </a:t>
            </a:r>
            <a:r>
              <a:rPr lang="en-US" sz="1800" b="0" dirty="0" err="1">
                <a:effectLst/>
                <a:latin typeface="Arial" panose="020B0604020202020204" pitchFamily="34" charset="0"/>
                <a:ea typeface="Times New Roman" panose="02020603050405020304" pitchFamily="18" charset="0"/>
                <a:cs typeface="Times New Roman" panose="02020603050405020304" pitchFamily="18" charset="0"/>
              </a:rPr>
              <a:t>etc</a:t>
            </a: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 that require a response are to be handled as follows: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L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The Secretary of the Board (Secretary) shall answer all communications and questions that are within his/her experience and knowledge to resolve. All responses to non-routine communications shall be in writing (hard-copy) or electronic (e-mail or file-sharing), to the requesting individual or entity.</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L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The Nebraska Department of Transportation (NDOT) shall provide supplemental/additional professional engineering (Professional Support) support to the Secretary, and the Secretary shall be authorized to confer with, and request reviews/evaluations, and recommendations from Professional Support on issues that are not routine and are less common, that require additional effort to research and answer. The Secretary, if in agreement, will respond and communicate directly to the individual or entity in writing, as above in 2.a.</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L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For those issues, questions and requests where the Secretary and Professional Support do not agree, or are not sure of an appropriate response, both shall confer with the Chair of the Board and/or Counsel for a proper response, and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either the Chair or Secretary </a:t>
            </a: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shall respond back to the individual or entity, as above in 2.a and b.</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L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Any issues, questions and requests not resolved to the satisfaction of the individual or entity in any of the above steps, may be taken to the full Board for resolution.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LcPeriod"/>
            </a:pPr>
            <a:r>
              <a:rPr lang="en-US" sz="1800" b="0" dirty="0">
                <a:effectLst/>
                <a:latin typeface="Arial" panose="020B0604020202020204" pitchFamily="34" charset="0"/>
                <a:ea typeface="Times New Roman" panose="02020603050405020304" pitchFamily="18" charset="0"/>
                <a:cs typeface="Times New Roman" panose="02020603050405020304" pitchFamily="18" charset="0"/>
              </a:rPr>
              <a:t>All non-routine communications, questions and requests for information will be reported to the Board at any subsequent meetings, for the purpose of transparency in the conduction of the business of the Board.  These may not have all details; they may be summaries, relevant portions of communications, and /or listings.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D1D03DC-F7AA-421A-96D3-6F00638356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181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1168879" y="4744527"/>
            <a:ext cx="4317521" cy="2087594"/>
          </a:xfrm>
          <a:prstGeom prst="rect">
            <a:avLst/>
          </a:prstGeom>
          <a:noFill/>
        </p:spPr>
        <p:txBody>
          <a:bodyPr wrap="square" anchor="t"/>
          <a:lstStyle>
            <a:lvl1pPr lvl="0">
              <a:defRPr/>
            </a:lvl1pPr>
          </a:lstStyle>
          <a:p>
            <a:pPr marL="0" indent="0">
              <a:buFont typeface="Arial" panose="020B0604020202020204" pitchFamily="34" charset="0"/>
              <a:buNone/>
            </a:pPr>
            <a:r>
              <a:rPr lang="en-US" baseline="0" dirty="0"/>
              <a:t> </a:t>
            </a:r>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DD4794-76E5-4795-95DA-389BBC47F7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5890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baseline="0" dirty="0"/>
              <a:t>9/17/2022 change animations. </a:t>
            </a:r>
          </a:p>
          <a:p>
            <a:r>
              <a:rPr lang="en-US" b="0" i="1" baseline="0" dirty="0"/>
              <a:t>6/23/2021 Added weblink to the MDS on the Secretary of State website.</a:t>
            </a:r>
          </a:p>
          <a:p>
            <a:endParaRPr lang="en-US" b="0" baseline="0" dirty="0"/>
          </a:p>
          <a:p>
            <a:r>
              <a:rPr lang="en-US" b="0" baseline="0" dirty="0"/>
              <a:t>The NBCS expresses the level, ideal, or basis, as </a:t>
            </a:r>
            <a:r>
              <a:rPr lang="en-US" b="1" baseline="0" dirty="0"/>
              <a:t>attributes</a:t>
            </a:r>
            <a:r>
              <a:rPr lang="en-US" b="0" baseline="0" dirty="0"/>
              <a:t>, mostly as </a:t>
            </a:r>
            <a:r>
              <a:rPr lang="en-US" b="1" baseline="0" dirty="0"/>
              <a:t>key criteria</a:t>
            </a:r>
            <a:r>
              <a:rPr lang="en-US" b="0" baseline="0" dirty="0"/>
              <a:t>, and sets </a:t>
            </a:r>
            <a:r>
              <a:rPr lang="en-US" b="1" baseline="0" dirty="0"/>
              <a:t>values</a:t>
            </a:r>
            <a:r>
              <a:rPr lang="en-US" b="0" baseline="0" dirty="0"/>
              <a:t> for each criteria depending on the general category (urban or rural), functional classification and other factors</a:t>
            </a:r>
            <a:r>
              <a:rPr lang="en-US" b="1" baseline="0" dirty="0"/>
              <a:t>.  </a:t>
            </a:r>
          </a:p>
          <a:p>
            <a:endParaRPr lang="en-US" b="1" baseline="0" dirty="0"/>
          </a:p>
          <a:p>
            <a:r>
              <a:rPr lang="en-US" b="0" u="sng" baseline="0" dirty="0"/>
              <a:t>NOT FOR AUDIO</a:t>
            </a:r>
          </a:p>
          <a:p>
            <a:endParaRPr lang="en-US" b="1" baseline="0" dirty="0"/>
          </a:p>
          <a:p>
            <a:r>
              <a:rPr lang="en-US" b="1" baseline="0" dirty="0"/>
              <a:t>Standard</a:t>
            </a:r>
            <a:r>
              <a:rPr lang="en-US" baseline="0" dirty="0"/>
              <a:t>: attributes (dimensions, speed and design loading) established as acceptable by an authority (NBCS).  </a:t>
            </a:r>
            <a:r>
              <a:rPr lang="en-US" sz="1050" baseline="0" dirty="0"/>
              <a:t>[A </a:t>
            </a:r>
            <a:r>
              <a:rPr lang="en-US" sz="1050" dirty="0"/>
              <a:t>means of determining what a thing should be.  Etymology: </a:t>
            </a:r>
            <a:r>
              <a:rPr lang="en-US" sz="1050" i="1" dirty="0" err="1"/>
              <a:t>extendere</a:t>
            </a:r>
            <a:r>
              <a:rPr lang="en-US" sz="1050" dirty="0"/>
              <a:t> (Latin), metaphoric, the royal standard coming to stand for royal authority in matters like setting weights and measures. Hence the meaning "authoritative or recognized exemplar of quality or correctness" (late 15c.).   Synonyms: criterion,</a:t>
            </a:r>
            <a:r>
              <a:rPr lang="en-US" sz="1050" baseline="0" dirty="0"/>
              <a:t> gauge, yardstick, touchstone.  ]</a:t>
            </a:r>
          </a:p>
          <a:p>
            <a:endParaRPr lang="en-US" baseline="0" dirty="0"/>
          </a:p>
          <a:p>
            <a:endParaRPr lang="en-US" baseline="0"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269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5233359"/>
            <a:ext cx="5645989" cy="3375804"/>
          </a:xfrm>
          <a:prstGeom prst="rect">
            <a:avLst/>
          </a:prstGeom>
          <a:noFill/>
        </p:spPr>
        <p:txBody>
          <a:bodyPr wrap="square" anchor="t"/>
          <a:lstStyle>
            <a:lvl1pPr lvl="0">
              <a:defRPr/>
            </a:lvl1pPr>
          </a:lstStyle>
          <a:p>
            <a:r>
              <a:rPr lang="en-US" dirty="0"/>
              <a:t>Minimum</a:t>
            </a:r>
            <a:r>
              <a:rPr lang="en-US" baseline="0" dirty="0"/>
              <a:t> design standards try to achieve</a:t>
            </a:r>
          </a:p>
          <a:p>
            <a:endParaRPr lang="en-US" baseline="0" dirty="0"/>
          </a:p>
          <a:p>
            <a:r>
              <a:rPr lang="en-US" baseline="0" dirty="0"/>
              <a:t>Safer designs,</a:t>
            </a:r>
          </a:p>
          <a:p>
            <a:r>
              <a:rPr lang="en-US" baseline="0" dirty="0"/>
              <a:t>Meet driver expectations</a:t>
            </a:r>
          </a:p>
          <a:p>
            <a:r>
              <a:rPr lang="en-US" dirty="0"/>
              <a:t>And Improve the reliability</a:t>
            </a:r>
            <a:r>
              <a:rPr lang="en-US" baseline="0" dirty="0"/>
              <a:t> of the highway, road and street network</a:t>
            </a:r>
          </a:p>
          <a:p>
            <a:endParaRPr lang="en-US" baseline="0" dirty="0"/>
          </a:p>
          <a:p>
            <a:r>
              <a:rPr lang="en-US" baseline="0" dirty="0"/>
              <a:t>Standards are a </a:t>
            </a:r>
            <a:r>
              <a:rPr lang="en-US" b="1" baseline="0" dirty="0"/>
              <a:t>primary</a:t>
            </a:r>
            <a:r>
              <a:rPr lang="en-US" baseline="0" dirty="0"/>
              <a:t> means of achieving a high-</a:t>
            </a:r>
            <a:r>
              <a:rPr lang="en-US" b="1" baseline="0" dirty="0"/>
              <a:t>quality</a:t>
            </a:r>
            <a:r>
              <a:rPr lang="en-US" baseline="0" dirty="0"/>
              <a:t> product, </a:t>
            </a:r>
          </a:p>
          <a:p>
            <a:r>
              <a:rPr lang="en-US" baseline="0" dirty="0"/>
              <a:t>although there is </a:t>
            </a:r>
            <a:r>
              <a:rPr lang="en-US" b="1" baseline="0" dirty="0"/>
              <a:t>a lot </a:t>
            </a:r>
            <a:r>
              <a:rPr lang="en-US" baseline="0" dirty="0"/>
              <a:t>more to </a:t>
            </a:r>
            <a:r>
              <a:rPr lang="en-US" b="1" baseline="0" dirty="0"/>
              <a:t>designing a road or street</a:t>
            </a:r>
            <a:r>
              <a:rPr lang="en-US" baseline="0" dirty="0"/>
              <a:t> than just meeting minimum standards.  </a:t>
            </a:r>
          </a:p>
          <a:p>
            <a:endParaRPr lang="en-US" baseline="0" dirty="0"/>
          </a:p>
          <a:p>
            <a:r>
              <a:rPr lang="en-US" baseline="0" dirty="0"/>
              <a:t>Standards are a way of benchmarking </a:t>
            </a:r>
            <a:r>
              <a:rPr lang="en-US" b="1" baseline="0" dirty="0"/>
              <a:t>system-wide needs</a:t>
            </a:r>
          </a:p>
          <a:p>
            <a:endParaRPr lang="en-US" baseline="0" dirty="0"/>
          </a:p>
          <a:p>
            <a:r>
              <a:rPr lang="en-US" baseline="0" dirty="0"/>
              <a:t>And standards are required by authority, by </a:t>
            </a:r>
          </a:p>
          <a:p>
            <a:r>
              <a:rPr lang="en-US" baseline="0" dirty="0"/>
              <a:t>The Federal government</a:t>
            </a:r>
          </a:p>
          <a:p>
            <a:r>
              <a:rPr lang="en-US" baseline="0" dirty="0"/>
              <a:t>The Nebraska Legislature</a:t>
            </a:r>
          </a:p>
          <a:p>
            <a:r>
              <a:rPr lang="en-US" baseline="0" dirty="0"/>
              <a:t>And possibly local ordinances and laws as well.  </a:t>
            </a:r>
          </a:p>
          <a:p>
            <a:endParaRPr lang="en-US" dirty="0"/>
          </a:p>
          <a:p>
            <a:r>
              <a:rPr lang="en-US" dirty="0"/>
              <a:t>That concludes</a:t>
            </a:r>
            <a:r>
              <a:rPr lang="en-US" baseline="0" dirty="0"/>
              <a:t> the brief overview on Minimum Design Standards.  For more detailed information, go to the next video in this series.  </a:t>
            </a:r>
            <a:endParaRPr lang="en-US" dirty="0"/>
          </a:p>
          <a:p>
            <a:endParaRPr lang="en-US" dirty="0"/>
          </a:p>
          <a:p>
            <a:r>
              <a:rPr lang="en-US" u="sng" dirty="0"/>
              <a:t>NOT FOR AUDIO</a:t>
            </a:r>
          </a:p>
          <a:p>
            <a:endParaRPr lang="en-US" dirty="0"/>
          </a:p>
          <a:p>
            <a:r>
              <a:rPr lang="en-US" dirty="0"/>
              <a:t>Jim Knott’s 2009 slide</a:t>
            </a:r>
          </a:p>
          <a:p>
            <a:endParaRPr lang="en-US" dirty="0"/>
          </a:p>
          <a:p>
            <a:r>
              <a:rPr lang="en-US" i="1" baseline="0" dirty="0"/>
              <a:t>Meeting standards: </a:t>
            </a:r>
          </a:p>
          <a:p>
            <a:pPr marL="228600" indent="-228600">
              <a:buAutoNum type="arabicParenBoth"/>
            </a:pPr>
            <a:r>
              <a:rPr lang="en-US" sz="1200" b="1" i="0" u="none" strike="noStrike" kern="1200" baseline="0" dirty="0">
                <a:solidFill>
                  <a:schemeClr val="tx1"/>
                </a:solidFill>
                <a:latin typeface="+mn-lt"/>
                <a:ea typeface="+mn-ea"/>
                <a:cs typeface="+mn-cs"/>
              </a:rPr>
              <a:t>is a primary means by which a resultant high-quality roadway will be produced</a:t>
            </a:r>
            <a:r>
              <a:rPr lang="en-US" sz="1200" b="0" i="0" u="none" strike="noStrike" kern="1200" baseline="0" dirty="0">
                <a:solidFill>
                  <a:schemeClr val="tx1"/>
                </a:solidFill>
                <a:latin typeface="+mn-lt"/>
                <a:ea typeface="+mn-ea"/>
                <a:cs typeface="+mn-cs"/>
              </a:rPr>
              <a:t>. [NOT 100% FOOLPROOF AND NOT THE ONLY MEANS! – </a:t>
            </a:r>
            <a:r>
              <a:rPr lang="en-US" sz="1200" b="1" i="0" u="none" strike="noStrike" kern="1200" baseline="0" dirty="0">
                <a:solidFill>
                  <a:schemeClr val="tx1"/>
                </a:solidFill>
                <a:latin typeface="+mn-lt"/>
                <a:ea typeface="+mn-ea"/>
                <a:cs typeface="+mn-cs"/>
              </a:rPr>
              <a:t>GOOD DESIGN WORK IS THE ONLY MEANS</a:t>
            </a:r>
            <a:r>
              <a:rPr lang="en-US" sz="1200" b="0" i="0" u="none" strike="noStrike" kern="1200" baseline="0" dirty="0">
                <a:solidFill>
                  <a:schemeClr val="tx1"/>
                </a:solidFill>
                <a:latin typeface="+mn-lt"/>
                <a:ea typeface="+mn-ea"/>
                <a:cs typeface="+mn-cs"/>
              </a:rPr>
              <a:t>!]  Designers are trained to use accepted controlling criteria throughout the project development process.  </a:t>
            </a:r>
          </a:p>
          <a:p>
            <a:pPr marL="228600" marR="0"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decreases the </a:t>
            </a:r>
            <a:r>
              <a:rPr lang="en-US" sz="1200" b="1" i="0" u="sng" strike="noStrike" kern="1200" baseline="0" dirty="0">
                <a:solidFill>
                  <a:schemeClr val="tx1"/>
                </a:solidFill>
                <a:latin typeface="+mn-lt"/>
                <a:ea typeface="+mn-ea"/>
                <a:cs typeface="+mn-cs"/>
              </a:rPr>
              <a:t>probability</a:t>
            </a:r>
            <a:r>
              <a:rPr lang="en-US" sz="1200" b="1" i="0" u="none" strike="noStrike" kern="1200" baseline="0" dirty="0">
                <a:solidFill>
                  <a:schemeClr val="tx1"/>
                </a:solidFill>
                <a:latin typeface="+mn-lt"/>
                <a:ea typeface="+mn-ea"/>
                <a:cs typeface="+mn-cs"/>
              </a:rPr>
              <a:t> that safety or traffic operational problems will develop</a:t>
            </a:r>
            <a:r>
              <a:rPr lang="en-US" sz="1200" b="0" i="0" u="none" strike="noStrike" kern="1200" baseline="0" dirty="0">
                <a:solidFill>
                  <a:schemeClr val="tx1"/>
                </a:solidFill>
                <a:latin typeface="+mn-lt"/>
                <a:ea typeface="+mn-ea"/>
                <a:cs typeface="+mn-cs"/>
              </a:rPr>
              <a:t>. Using design values that lie within typical ranges thus </a:t>
            </a:r>
            <a:r>
              <a:rPr lang="en-US" sz="1200" b="1" i="0" u="none" strike="noStrike" kern="1200" baseline="0" dirty="0">
                <a:solidFill>
                  <a:schemeClr val="tx1"/>
                </a:solidFill>
                <a:latin typeface="+mn-lt"/>
                <a:ea typeface="+mn-ea"/>
                <a:cs typeface="+mn-cs"/>
              </a:rPr>
              <a:t>provides some quality control and a </a:t>
            </a:r>
            <a:r>
              <a:rPr lang="en-US" sz="1200" b="1" i="0" u="sng" strike="noStrike" kern="1200" baseline="0" dirty="0">
                <a:solidFill>
                  <a:schemeClr val="tx1"/>
                </a:solidFill>
                <a:latin typeface="+mn-lt"/>
                <a:ea typeface="+mn-ea"/>
                <a:cs typeface="+mn-cs"/>
              </a:rPr>
              <a:t>reduced</a:t>
            </a:r>
            <a:r>
              <a:rPr lang="en-US" sz="1200" b="1" i="0" u="none" strike="noStrike" kern="1200" baseline="0" dirty="0">
                <a:solidFill>
                  <a:schemeClr val="tx1"/>
                </a:solidFill>
                <a:latin typeface="+mn-lt"/>
                <a:ea typeface="+mn-ea"/>
                <a:cs typeface="+mn-cs"/>
              </a:rPr>
              <a:t> risk</a:t>
            </a:r>
            <a:r>
              <a:rPr lang="en-US" sz="1200" b="0" i="0" u="none" strike="noStrike" kern="1200" baseline="0" dirty="0">
                <a:solidFill>
                  <a:schemeClr val="tx1"/>
                </a:solidFill>
                <a:latin typeface="+mn-lt"/>
                <a:ea typeface="+mn-ea"/>
                <a:cs typeface="+mn-cs"/>
              </a:rPr>
              <a:t>.</a:t>
            </a:r>
          </a:p>
          <a:p>
            <a:endParaRPr lang="en-US" baseline="0" dirty="0"/>
          </a:p>
          <a:p>
            <a:endParaRPr lang="en-US" baseline="0" dirty="0"/>
          </a:p>
          <a:p>
            <a:endParaRPr lang="en-US" baseline="0" dirty="0"/>
          </a:p>
          <a:p>
            <a:endParaRPr lang="en-US" baseline="0" dirty="0"/>
          </a:p>
          <a:p>
            <a:endParaRPr dirty="0"/>
          </a:p>
        </p:txBody>
      </p:sp>
      <p:sp>
        <p:nvSpPr>
          <p:cNvPr id="3" name="Slide Image Placeholder 2"/>
          <p:cNvSpPr>
            <a:spLocks noGrp="1" noRot="1" noChangeAspect="1"/>
          </p:cNvSpPr>
          <p:nvPr>
            <p:ph type="sldImg"/>
          </p:nvPr>
        </p:nvSpPr>
        <p:spPr>
          <a:xfrm>
            <a:off x="1371600" y="1143000"/>
            <a:ext cx="4114800" cy="3086100"/>
          </a:xfrm>
        </p:spPr>
      </p:sp>
      <p:sp>
        <p:nvSpPr>
          <p:cNvPr id="4" name="Slide Number Placeholder 3"/>
          <p:cNvSpPr>
            <a:spLocks noGrp="1"/>
          </p:cNvSpPr>
          <p:nvPr>
            <p:ph type="sldNum" sz="quarter" idx="10"/>
          </p:nvPr>
        </p:nvSpPr>
        <p:spPr/>
        <p:txBody>
          <a:bodyPr/>
          <a:lstStyle/>
          <a:p>
            <a:fld id="{56DD4794-76E5-4795-95DA-389BBC47F755}" type="slidenum">
              <a:rPr lang="en-US" smtClean="0"/>
              <a:t>4</a:t>
            </a:fld>
            <a:endParaRPr lang="en-US"/>
          </a:p>
        </p:txBody>
      </p:sp>
    </p:spTree>
    <p:extLst>
      <p:ext uri="{BB962C8B-B14F-4D97-AF65-F5344CB8AC3E}">
        <p14:creationId xmlns:p14="http://schemas.microsoft.com/office/powerpoint/2010/main" val="3140303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8/14/2019 Updated web link to spec book.  </a:t>
            </a:r>
          </a:p>
          <a:p>
            <a:endParaRPr lang="en-US" dirty="0"/>
          </a:p>
          <a:p>
            <a:r>
              <a:rPr lang="en-US" dirty="0"/>
              <a:t>The Nebraska Department of Transportation 2007 Standard</a:t>
            </a:r>
            <a:r>
              <a:rPr lang="en-US" baseline="0" dirty="0"/>
              <a:t> Specifications for Construction are</a:t>
            </a:r>
          </a:p>
          <a:p>
            <a:endParaRPr lang="en-US" baseline="0" dirty="0"/>
          </a:p>
          <a:p>
            <a:r>
              <a:rPr lang="en-US" b="1" baseline="0" dirty="0"/>
              <a:t>Required</a:t>
            </a:r>
            <a:r>
              <a:rPr lang="en-US" baseline="0" dirty="0"/>
              <a:t> for highways, roads and streets with functional classifications </a:t>
            </a:r>
            <a:r>
              <a:rPr lang="en-US" b="1" baseline="0" dirty="0"/>
              <a:t>higher than</a:t>
            </a:r>
            <a:r>
              <a:rPr lang="en-US" baseline="0" dirty="0"/>
              <a:t> Local, or for any work or project on the National Highway System, or </a:t>
            </a:r>
            <a:r>
              <a:rPr lang="en-US" b="1" baseline="0" dirty="0"/>
              <a:t>any</a:t>
            </a:r>
            <a:r>
              <a:rPr lang="en-US" baseline="0" dirty="0"/>
              <a:t> project that is funded in part or entirely with Federal funds no matter what the functional classification is.  </a:t>
            </a:r>
          </a:p>
          <a:p>
            <a:endParaRPr lang="en-US" baseline="0" dirty="0"/>
          </a:p>
          <a:p>
            <a:r>
              <a:rPr lang="en-US" baseline="0" dirty="0"/>
              <a:t>And are </a:t>
            </a:r>
            <a:r>
              <a:rPr lang="en-US" b="1" baseline="0" dirty="0"/>
              <a:t>advisory, i.e. non-mandatory,</a:t>
            </a:r>
            <a:r>
              <a:rPr lang="en-US" baseline="0" dirty="0"/>
              <a:t> for functional classifications Local, Scenic-Recreation Local, Minimum Maintenance and Remote Residential.  </a:t>
            </a:r>
          </a:p>
          <a:p>
            <a:endParaRPr lang="en-US" baseline="0" dirty="0"/>
          </a:p>
          <a:p>
            <a:r>
              <a:rPr lang="en-US" dirty="0"/>
              <a:t>The 2017 Standard</a:t>
            </a:r>
            <a:r>
              <a:rPr lang="en-US" baseline="0" dirty="0"/>
              <a:t> Specifications for Construction are online, at the web link shown on the screen.  Standards currently (2/20/2018) indicate 2007 Standard Specifications for Construction; that needs to be updated (public hearing process).  </a:t>
            </a:r>
          </a:p>
          <a:p>
            <a:r>
              <a:rPr lang="en-US" baseline="0" dirty="0"/>
              <a:t>You get to that link as follows:   </a:t>
            </a:r>
          </a:p>
          <a:p>
            <a:r>
              <a:rPr lang="en-US" baseline="0" dirty="0"/>
              <a:t>From the </a:t>
            </a:r>
            <a:r>
              <a:rPr lang="en-US" b="1" baseline="0" dirty="0"/>
              <a:t>NDOT home page</a:t>
            </a:r>
            <a:r>
              <a:rPr lang="en-US" baseline="0" dirty="0"/>
              <a:t>, under the </a:t>
            </a:r>
            <a:r>
              <a:rPr lang="en-US" b="1" baseline="0" dirty="0"/>
              <a:t>Business Center </a:t>
            </a:r>
            <a:r>
              <a:rPr lang="en-US" baseline="0" dirty="0"/>
              <a:t>tab, </a:t>
            </a:r>
            <a:r>
              <a:rPr lang="en-US" b="1" baseline="0" dirty="0"/>
              <a:t>Contractor Information</a:t>
            </a:r>
          </a:p>
          <a:p>
            <a:r>
              <a:rPr lang="en-US" baseline="0" dirty="0"/>
              <a:t>Select </a:t>
            </a:r>
            <a:r>
              <a:rPr lang="en-US" b="1" baseline="0" dirty="0"/>
              <a:t>Contractor’s Corner</a:t>
            </a:r>
            <a:r>
              <a:rPr lang="en-US" baseline="0" dirty="0"/>
              <a:t>.  Then select </a:t>
            </a:r>
            <a:r>
              <a:rPr lang="en-US" b="1" baseline="0" dirty="0"/>
              <a:t>Reference Manuals</a:t>
            </a:r>
            <a:r>
              <a:rPr lang="en-US" baseline="0" dirty="0"/>
              <a:t>.  </a:t>
            </a:r>
          </a:p>
          <a:p>
            <a:r>
              <a:rPr lang="en-US" baseline="0" dirty="0"/>
              <a:t>Then select the link called “</a:t>
            </a:r>
            <a:r>
              <a:rPr lang="en-US" dirty="0"/>
              <a:t>2007 Standard</a:t>
            </a:r>
            <a:r>
              <a:rPr lang="en-US" baseline="0" dirty="0"/>
              <a:t> Specifications for Construction”</a:t>
            </a:r>
          </a:p>
          <a:p>
            <a:endParaRPr lang="en-US" baseline="0" dirty="0"/>
          </a:p>
          <a:p>
            <a:r>
              <a:rPr lang="en-US" baseline="0" dirty="0"/>
              <a:t>The regulation recognizes that a city or county may have its own standard construction specifications.  </a:t>
            </a:r>
          </a:p>
          <a:p>
            <a:r>
              <a:rPr lang="en-US" baseline="0" dirty="0"/>
              <a:t>It allows those specifications to be used on city streets and county roads, in lieu of NDOT’s 2007 Standard Specifications for Construction </a:t>
            </a:r>
            <a:r>
              <a:rPr lang="en-US" b="1" baseline="0" dirty="0"/>
              <a:t>if</a:t>
            </a:r>
            <a:r>
              <a:rPr lang="en-US" baseline="0" dirty="0"/>
              <a:t> those specifications are “equivalent in quality” to NDOT’s 2007 Standard Specifications for Construction, and the work or project is </a:t>
            </a:r>
            <a:r>
              <a:rPr lang="en-US" b="1" baseline="0" dirty="0"/>
              <a:t>not </a:t>
            </a:r>
            <a:r>
              <a:rPr lang="en-US" baseline="0" dirty="0"/>
              <a:t>on the National Highway System.   </a:t>
            </a:r>
          </a:p>
          <a:p>
            <a:endParaRPr lang="en-US" baseline="0" dirty="0"/>
          </a:p>
          <a:p>
            <a:r>
              <a:rPr lang="en-US" baseline="0" dirty="0"/>
              <a:t>Lack of attention to good construction standards can lead to early failure of your facility, i.e. a shortened life cycle.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 concludes</a:t>
            </a:r>
            <a:r>
              <a:rPr lang="en-US" baseline="0" dirty="0"/>
              <a:t> this discussion on Minimum Construction Standards, 428 NAC 2-002.  </a:t>
            </a: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9163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baseline="0" dirty="0"/>
              <a:t>Elements included in the Minimum Maintenance Standards are:</a:t>
            </a:r>
          </a:p>
          <a:p>
            <a:endParaRPr lang="en-US" baseline="0" dirty="0"/>
          </a:p>
          <a:p>
            <a:r>
              <a:rPr lang="en-US" baseline="0" dirty="0"/>
              <a:t>A definition of Maintenance, on page 88</a:t>
            </a:r>
          </a:p>
          <a:p>
            <a:endParaRPr lang="en-US" baseline="0" dirty="0"/>
          </a:p>
          <a:p>
            <a:r>
              <a:rPr lang="en-US" baseline="0" dirty="0"/>
              <a:t>Limits of Maintenance, also on page 88, the limits being necessary to emphasize that activities beyond Maintenance require the application of other standards, i.e. the Minimum Design Standards in Section 001.  </a:t>
            </a:r>
          </a:p>
          <a:p>
            <a:endParaRPr lang="en-US" baseline="0" dirty="0"/>
          </a:p>
          <a:p>
            <a:r>
              <a:rPr lang="en-US" baseline="0" dirty="0"/>
              <a:t>The paragraph at the bottom of page 89 mentions that operations which are “</a:t>
            </a:r>
            <a:r>
              <a:rPr lang="en-US" b="1" baseline="0" dirty="0"/>
              <a:t>extensive or costly</a:t>
            </a:r>
            <a:r>
              <a:rPr lang="en-US" baseline="0" dirty="0"/>
              <a:t>” should </a:t>
            </a:r>
            <a:r>
              <a:rPr lang="en-US" b="1" baseline="0" dirty="0"/>
              <a:t>not</a:t>
            </a:r>
            <a:r>
              <a:rPr lang="en-US" baseline="0" dirty="0"/>
              <a:t> be charged to maintenance but to </a:t>
            </a:r>
            <a:r>
              <a:rPr lang="en-US" b="1" baseline="0" dirty="0"/>
              <a:t>construction</a:t>
            </a:r>
            <a:r>
              <a:rPr lang="en-US" baseline="0" dirty="0"/>
              <a:t>.  </a:t>
            </a:r>
          </a:p>
          <a:p>
            <a:endParaRPr lang="en-US" baseline="0" dirty="0"/>
          </a:p>
          <a:p>
            <a:r>
              <a:rPr lang="en-US" baseline="0" dirty="0"/>
              <a:t>Routine Physical Maintenance activities are listed on pages 88-91, for roadway surfaces, shoulders and side road approaches, roadside and drainage, and structures.  </a:t>
            </a:r>
          </a:p>
          <a:p>
            <a:endParaRPr lang="en-US" baseline="0" dirty="0"/>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42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dirty="0"/>
              <a:t>A relaxation of standards is a decision approved by the Board for</a:t>
            </a:r>
            <a:r>
              <a:rPr lang="en-US" baseline="0" dirty="0"/>
              <a:t> a requirement, value or range of values in 428 NAC 2, Procedures for Standards.  It applies to sections 001, 002, and 003 of Chapter 2 – </a:t>
            </a:r>
            <a:r>
              <a:rPr lang="en-US" b="1" baseline="0" dirty="0"/>
              <a:t>Design</a:t>
            </a:r>
            <a:r>
              <a:rPr lang="en-US" baseline="0" dirty="0"/>
              <a:t>, </a:t>
            </a:r>
            <a:r>
              <a:rPr lang="en-US" b="1" baseline="0" dirty="0"/>
              <a:t>Construction</a:t>
            </a:r>
            <a:r>
              <a:rPr lang="en-US" baseline="0" dirty="0"/>
              <a:t> and </a:t>
            </a:r>
            <a:r>
              <a:rPr lang="en-US" b="1" baseline="0" dirty="0"/>
              <a:t>Maintenance</a:t>
            </a:r>
            <a:r>
              <a:rPr lang="en-US" baseline="0" dirty="0"/>
              <a:t> standards.</a:t>
            </a:r>
          </a:p>
          <a:p>
            <a:endParaRPr lang="en-US" dirty="0"/>
          </a:p>
          <a:p>
            <a:pPr marL="0" indent="0">
              <a:buFont typeface="Arial" panose="020B0604020202020204" pitchFamily="34" charset="0"/>
              <a:buNone/>
            </a:pPr>
            <a:r>
              <a:rPr lang="en-US" dirty="0"/>
              <a:t>“Relaxation</a:t>
            </a:r>
            <a:r>
              <a:rPr lang="en-US" baseline="0" dirty="0"/>
              <a:t> of Standards” is the term used in state statutes.  </a:t>
            </a:r>
          </a:p>
          <a:p>
            <a:pPr marL="0" indent="0">
              <a:buFont typeface="Arial" panose="020B0604020202020204" pitchFamily="34" charset="0"/>
              <a:buNone/>
            </a:pPr>
            <a:r>
              <a:rPr lang="en-US" baseline="0" dirty="0"/>
              <a:t>It is the equivalent of a “</a:t>
            </a:r>
            <a:r>
              <a:rPr lang="en-US" b="1" baseline="0" dirty="0"/>
              <a:t>Design Exception</a:t>
            </a:r>
            <a:r>
              <a:rPr lang="en-US" baseline="0" dirty="0"/>
              <a:t>” – terminology used by the Federal government and others.  </a:t>
            </a:r>
          </a:p>
          <a:p>
            <a:pPr marL="0" indent="0">
              <a:buFont typeface="Arial" panose="020B0604020202020204" pitchFamily="34" charset="0"/>
              <a:buNone/>
            </a:pPr>
            <a:endParaRPr lang="en-US" baseline="0" dirty="0"/>
          </a:p>
          <a:p>
            <a:pPr marL="0" indent="0">
              <a:buFont typeface="Arial" panose="020B0604020202020204" pitchFamily="34" charset="0"/>
              <a:buNone/>
            </a:pPr>
            <a:endParaRPr lang="en-US" baseline="0" dirty="0"/>
          </a:p>
          <a:p>
            <a:pPr marL="0" indent="0">
              <a:buFont typeface="Arial" panose="020B0604020202020204" pitchFamily="34" charset="0"/>
              <a:buNone/>
            </a:pPr>
            <a:r>
              <a:rPr lang="en-US" u="sng" baseline="0" dirty="0"/>
              <a:t>NOT FOR AUDIO</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dirty="0"/>
              <a:t>If something</a:t>
            </a:r>
            <a:r>
              <a:rPr lang="en-US" baseline="0" dirty="0"/>
              <a:t> beyond the work termini do not meet standards, generally speaking the Board does not expect a request for a relaxation of standards.  </a:t>
            </a: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0075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9/11/2022 first bullet added colon.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kern="1200" baseline="0" dirty="0">
                <a:solidFill>
                  <a:schemeClr val="tx1"/>
                </a:solidFill>
                <a:latin typeface="+mn-lt"/>
                <a:ea typeface="+mn-ea"/>
                <a:cs typeface="+mn-cs"/>
              </a:rPr>
              <a:t>2/1/2020 Updated wording slightly changed “impacts” to “affect” on the natural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 achieve a highway, road or street design that is well[-balanced (safety, operations, environmental impacts and cost), </a:t>
            </a:r>
            <a:r>
              <a:rPr lang="en-US" sz="1200" b="1" i="0" u="none" strike="noStrike" kern="1200" baseline="0" dirty="0">
                <a:solidFill>
                  <a:schemeClr val="tx1"/>
                </a:solidFill>
                <a:latin typeface="+mn-lt"/>
                <a:ea typeface="+mn-ea"/>
                <a:cs typeface="+mn-cs"/>
              </a:rPr>
              <a:t>it may not always be possible to meet standards</a:t>
            </a:r>
            <a:r>
              <a:rPr lang="en-US" sz="1200" b="0" i="0" u="none" strike="noStrike" kern="1200" baseline="0" dirty="0">
                <a:solidFill>
                  <a:schemeClr val="tx1"/>
                </a:solidFill>
                <a:latin typeface="+mn-lt"/>
                <a:ea typeface="+mn-ea"/>
                <a:cs typeface="+mn-cs"/>
              </a:rPr>
              <a:t>. There is a wide variety of site-specific conditions and constraints that can be encountered.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State law refers to a </a:t>
            </a:r>
            <a:r>
              <a:rPr lang="en-US" sz="1200" b="1" i="0" u="none" strike="noStrike" kern="1200" baseline="0" dirty="0">
                <a:solidFill>
                  <a:schemeClr val="tx1"/>
                </a:solidFill>
                <a:latin typeface="+mn-lt"/>
                <a:ea typeface="+mn-ea"/>
                <a:cs typeface="+mn-cs"/>
              </a:rPr>
              <a:t>special hardship </a:t>
            </a:r>
            <a:r>
              <a:rPr lang="en-US" sz="1200" b="0" i="0" u="none" strike="noStrike" kern="1200" baseline="0" dirty="0">
                <a:solidFill>
                  <a:schemeClr val="tx1"/>
                </a:solidFill>
                <a:latin typeface="+mn-lt"/>
                <a:ea typeface="+mn-ea"/>
                <a:cs typeface="+mn-cs"/>
              </a:rPr>
              <a:t>because of </a:t>
            </a:r>
            <a:r>
              <a:rPr lang="en-US" sz="1200" b="1" i="0" u="none" strike="noStrike" kern="1200" baseline="0" dirty="0">
                <a:solidFill>
                  <a:schemeClr val="tx1"/>
                </a:solidFill>
                <a:latin typeface="+mn-lt"/>
                <a:ea typeface="+mn-ea"/>
                <a:cs typeface="+mn-cs"/>
              </a:rPr>
              <a:t>peculiar</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special</a:t>
            </a:r>
            <a:r>
              <a:rPr lang="en-US" sz="1200" b="0" i="0" u="none" strike="noStrike" kern="1200" baseline="0" dirty="0">
                <a:solidFill>
                  <a:schemeClr val="tx1"/>
                </a:solidFill>
                <a:latin typeface="+mn-lt"/>
                <a:ea typeface="+mn-ea"/>
                <a:cs typeface="+mn-cs"/>
              </a:rPr>
              <a:t> or </a:t>
            </a:r>
            <a:r>
              <a:rPr lang="en-US" sz="1200" b="1" i="0" u="none" strike="noStrike" kern="1200" baseline="0" dirty="0">
                <a:solidFill>
                  <a:schemeClr val="tx1"/>
                </a:solidFill>
                <a:latin typeface="+mn-lt"/>
                <a:ea typeface="+mn-ea"/>
                <a:cs typeface="+mn-cs"/>
              </a:rPr>
              <a:t>unique</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local situations</a:t>
            </a:r>
            <a:r>
              <a:rPr lang="en-US" sz="1200" b="0" i="0" u="none" strike="noStrike" kern="1200" baseline="0" dirty="0">
                <a:solidFill>
                  <a:schemeClr val="tx1"/>
                </a:solidFill>
                <a:latin typeface="+mn-lt"/>
                <a:ea typeface="+mn-ea"/>
                <a:cs typeface="+mn-cs"/>
              </a:rPr>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can</a:t>
            </a:r>
            <a:r>
              <a:rPr lang="en-US" baseline="0" dirty="0"/>
              <a:t> be many reasons for requesting a relaxation of standards.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 may be a severe impacts to the environment, or to something of historic or cultural value, or requiring acquisition of a lot of right-of-way.  It could also be costs.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NOT FOR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FHWA’s </a:t>
            </a:r>
            <a:r>
              <a:rPr lang="en-US" i="1" dirty="0"/>
              <a:t>Mitigation Strategies for Design Exceptions</a:t>
            </a:r>
            <a:r>
              <a:rPr lang="en-US" dirty="0"/>
              <a:t>, July 2007</a:t>
            </a:r>
            <a:r>
              <a:rPr lang="en-US" baseline="0" dirty="0"/>
              <a:t> publication</a:t>
            </a:r>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For many situations, there is sufficient flexibility within the design criteria to achieve a balanced design and still meet minimum values.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It must be recognized, however, that to achieve a well-balanced design (safety, operations, environmental impacts and cost), </a:t>
            </a:r>
            <a:r>
              <a:rPr lang="en-US" sz="1200" b="1" i="0" u="none" strike="noStrike" kern="1200" baseline="0" dirty="0">
                <a:solidFill>
                  <a:schemeClr val="tx1"/>
                </a:solidFill>
                <a:latin typeface="+mn-lt"/>
                <a:ea typeface="+mn-ea"/>
                <a:cs typeface="+mn-cs"/>
              </a:rPr>
              <a:t>it is not always possible to meet design criteria</a:t>
            </a:r>
            <a:r>
              <a:rPr lang="en-US" sz="1200" b="0" i="0" u="none" strike="noStrike" kern="1200" baseline="0" dirty="0">
                <a:solidFill>
                  <a:schemeClr val="tx1"/>
                </a:solidFill>
                <a:latin typeface="+mn-lt"/>
                <a:ea typeface="+mn-ea"/>
                <a:cs typeface="+mn-cs"/>
              </a:rPr>
              <a:t>. There is a wide variety of site-specific conditions and constraints that designers encounter. Roadways have a multitude of contexts. </a:t>
            </a:r>
            <a:r>
              <a:rPr lang="en-US" sz="1200" b="1" i="0" u="none" strike="noStrike" kern="1200" baseline="0" dirty="0">
                <a:solidFill>
                  <a:schemeClr val="tx1"/>
                </a:solidFill>
                <a:latin typeface="+mn-lt"/>
                <a:ea typeface="+mn-ea"/>
                <a:cs typeface="+mn-cs"/>
              </a:rPr>
              <a:t>Establishing design criteria that cover every possible situation, each with a unique set of constraints and objectives, is not possible</a:t>
            </a:r>
            <a:r>
              <a:rPr lang="en-US" sz="1200" b="0" i="0" u="none" strike="noStrike" kern="1200" baseline="0" dirty="0">
                <a:solidFill>
                  <a:schemeClr val="tx1"/>
                </a:solidFill>
                <a:latin typeface="+mn-lt"/>
                <a:ea typeface="+mn-ea"/>
                <a:cs typeface="+mn-cs"/>
              </a:rPr>
              <a:t>. On occasion, designers encounter situations in which the appropriate solution may suggest that using a design value or dimension outside the normal range of practice is necessary. Arriving at this conclusion </a:t>
            </a:r>
            <a:r>
              <a:rPr lang="en-US" sz="1200" b="1" i="0" u="none" strike="noStrike" kern="1200" baseline="0" dirty="0">
                <a:solidFill>
                  <a:schemeClr val="tx1"/>
                </a:solidFill>
                <a:latin typeface="+mn-lt"/>
                <a:ea typeface="+mn-ea"/>
                <a:cs typeface="+mn-cs"/>
              </a:rPr>
              <a:t>requires the designer to understand how design criteria affect safety and operations</a:t>
            </a:r>
            <a:r>
              <a:rPr lang="en-US" sz="1200" b="0" i="0" u="none" strike="noStrike" kern="1200" baseline="0" dirty="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7921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r>
              <a:rPr lang="en-US" i="1" dirty="0"/>
              <a:t>8/15/2021 added page numbers for MDS tables</a:t>
            </a:r>
          </a:p>
          <a:p>
            <a:endParaRPr lang="en-US" dirty="0"/>
          </a:p>
          <a:p>
            <a:r>
              <a:rPr lang="en-US" dirty="0"/>
              <a:t>Regarding </a:t>
            </a:r>
            <a:r>
              <a:rPr lang="en-US" b="1" dirty="0"/>
              <a:t>design</a:t>
            </a:r>
            <a:r>
              <a:rPr lang="en-US" dirty="0"/>
              <a:t> standards, 428 NAC 2-001, a relaxation of standards is required if a requirement,</a:t>
            </a:r>
            <a:r>
              <a:rPr lang="en-US" baseline="0" dirty="0"/>
              <a:t> or standard value or range cannot be met because of a </a:t>
            </a:r>
            <a:r>
              <a:rPr lang="en-US" b="1" baseline="0" dirty="0"/>
              <a:t>special hardship</a:t>
            </a:r>
            <a:r>
              <a:rPr lang="en-US" baseline="0" dirty="0"/>
              <a:t>.  </a:t>
            </a:r>
          </a:p>
          <a:p>
            <a:endParaRPr lang="en-US" baseline="0" dirty="0"/>
          </a:p>
          <a:p>
            <a:r>
              <a:rPr lang="en-US" baseline="0" dirty="0"/>
              <a:t>This applies to MDS </a:t>
            </a:r>
          </a:p>
          <a:p>
            <a:pPr marL="171450" indent="-171450">
              <a:buFont typeface="Arial" panose="020B0604020202020204" pitchFamily="34" charset="0"/>
              <a:buChar char="•"/>
            </a:pPr>
            <a:r>
              <a:rPr lang="en-US" baseline="0" dirty="0"/>
              <a:t>tables</a:t>
            </a:r>
          </a:p>
          <a:p>
            <a:pPr marL="171450" indent="-171450">
              <a:buFont typeface="Arial" panose="020B0604020202020204" pitchFamily="34" charset="0"/>
              <a:buChar char="•"/>
            </a:pPr>
            <a:r>
              <a:rPr lang="en-US" baseline="0" dirty="0"/>
              <a:t>notes –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In the notes for county roads and municipal streets standards, [in 428 NAC 2-001.03B (subsection 3, part B)], on pages 47-54, the requirements and standard values are in </a:t>
            </a:r>
            <a:r>
              <a:rPr lang="en-US" b="1" baseline="0" dirty="0"/>
              <a:t>bold font</a:t>
            </a:r>
          </a:p>
          <a:p>
            <a:endParaRPr lang="en-US" baseline="0" dirty="0"/>
          </a:p>
          <a:p>
            <a:r>
              <a:rPr lang="en-US" baseline="0" dirty="0"/>
              <a:t>Anything not in bold font is information and guidance for which it would not be appropriate to request a relaxation of standards</a:t>
            </a:r>
          </a:p>
          <a:p>
            <a:endParaRPr lang="en-US" baseline="0" dirty="0"/>
          </a:p>
          <a:p>
            <a:endParaRPr lang="en-US" dirty="0"/>
          </a:p>
        </p:txBody>
      </p:sp>
      <p:sp>
        <p:nvSpPr>
          <p:cNvPr id="4" name="Slide Number Placeholder 3"/>
          <p:cNvSpPr>
            <a:spLocks noGrp="1"/>
          </p:cNvSpPr>
          <p:nvPr>
            <p:ph type="sldNum" idx="10"/>
          </p:nvPr>
        </p:nvSpPr>
        <p:spPr>
          <a:xfrm>
            <a:off x="3883025" y="8683625"/>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38DBA3-52F9-4AF4-A6A4-FA4D7DB2F99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23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0.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73363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133350" y="-176213"/>
            <a:ext cx="9472613" cy="7229476"/>
          </a:xfrm>
          <a:prstGeom prst="rect">
            <a:avLst/>
          </a:prstGeom>
          <a:solidFill>
            <a:srgbClr val="BA0C28"/>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334963" y="32385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a:xfrm>
            <a:off x="-334963" y="5638800"/>
            <a:ext cx="9929813" cy="1235075"/>
          </a:xfrm>
          <a:prstGeom prst="rect">
            <a:avLst/>
          </a:prstGeom>
          <a:solidFill>
            <a:schemeClr val="bg1"/>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2" name="Picture 10" descr="FHWA_horizontal_2013.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69113" y="5900738"/>
            <a:ext cx="1824037"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NDORorng.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0221" y="5900738"/>
            <a:ext cx="1466850" cy="808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i="1">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descr="LTAP_N.ai"/>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33700" y="-684156"/>
            <a:ext cx="3263900" cy="2552700"/>
          </a:xfrm>
          <a:prstGeom prst="rect">
            <a:avLst/>
          </a:prstGeom>
        </p:spPr>
      </p:pic>
    </p:spTree>
    <p:extLst>
      <p:ext uri="{BB962C8B-B14F-4D97-AF65-F5344CB8AC3E}">
        <p14:creationId xmlns:p14="http://schemas.microsoft.com/office/powerpoint/2010/main" val="3953638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D64F84-7811-9C4F-BE61-4E98FBEAB6B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59C78A-94DC-BE40-AE37-7344B79256B1}" type="slidenum">
              <a:rPr lang="en-US"/>
              <a:pPr>
                <a:defRPr/>
              </a:pPr>
              <a:t>‹#›</a:t>
            </a:fld>
            <a:endParaRPr lang="en-US"/>
          </a:p>
        </p:txBody>
      </p:sp>
    </p:spTree>
    <p:extLst>
      <p:ext uri="{BB962C8B-B14F-4D97-AF65-F5344CB8AC3E}">
        <p14:creationId xmlns:p14="http://schemas.microsoft.com/office/powerpoint/2010/main" val="4224347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07137" y="4406900"/>
            <a:ext cx="6987575"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1507137" y="2906713"/>
            <a:ext cx="698757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66E7D961-E76D-3D44-AB8D-B6027931853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8ADC3-4618-3C47-ACC9-584AA51EEE8A}" type="slidenum">
              <a:rPr lang="en-US"/>
              <a:pPr>
                <a:defRPr/>
              </a:pPr>
              <a:t>‹#›</a:t>
            </a:fld>
            <a:endParaRPr lang="en-US"/>
          </a:p>
        </p:txBody>
      </p:sp>
    </p:spTree>
    <p:extLst>
      <p:ext uri="{BB962C8B-B14F-4D97-AF65-F5344CB8AC3E}">
        <p14:creationId xmlns:p14="http://schemas.microsoft.com/office/powerpoint/2010/main" val="19960775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07138"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58711" y="2121427"/>
            <a:ext cx="3558519" cy="40047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48941CD-D77B-5845-9CB5-5E3AF5C02B5F}"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2C80AB-5AE1-1348-973F-F0F15463023E}" type="slidenum">
              <a:rPr lang="en-US"/>
              <a:pPr>
                <a:defRPr/>
              </a:pPr>
              <a:t>‹#›</a:t>
            </a:fld>
            <a:endParaRPr lang="en-US"/>
          </a:p>
        </p:txBody>
      </p:sp>
    </p:spTree>
    <p:extLst>
      <p:ext uri="{BB962C8B-B14F-4D97-AF65-F5344CB8AC3E}">
        <p14:creationId xmlns:p14="http://schemas.microsoft.com/office/powerpoint/2010/main" val="25836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07138"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07138"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58711" y="2174875"/>
            <a:ext cx="3558519" cy="42108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58711" y="2721567"/>
            <a:ext cx="3558519" cy="340459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B7979380-59F9-4542-A41B-4029C543CE81}" type="datetimeFigureOut">
              <a:rPr lang="en-US"/>
              <a:pPr>
                <a:defRPr/>
              </a:pPr>
              <a:t>2/7/2023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EFF6876-A81D-D147-9D79-EA25EF0B378F}" type="slidenum">
              <a:rPr lang="en-US"/>
              <a:pPr>
                <a:defRPr/>
              </a:pPr>
              <a:t>‹#›</a:t>
            </a:fld>
            <a:endParaRPr lang="en-US"/>
          </a:p>
        </p:txBody>
      </p:sp>
    </p:spTree>
    <p:extLst>
      <p:ext uri="{BB962C8B-B14F-4D97-AF65-F5344CB8AC3E}">
        <p14:creationId xmlns:p14="http://schemas.microsoft.com/office/powerpoint/2010/main" val="255526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AC5DF07-BD88-F641-A198-4DEC08393F70}" type="datetimeFigureOut">
              <a:rPr lang="en-US"/>
              <a:pPr>
                <a:defRPr/>
              </a:pPr>
              <a:t>2/7/2023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DF77D12-5F9B-0E48-BFEA-A73386C605D3}" type="slidenum">
              <a:rPr lang="en-US"/>
              <a:pPr>
                <a:defRPr/>
              </a:pPr>
              <a:t>‹#›</a:t>
            </a:fld>
            <a:endParaRPr lang="en-US"/>
          </a:p>
        </p:txBody>
      </p:sp>
    </p:spTree>
    <p:extLst>
      <p:ext uri="{BB962C8B-B14F-4D97-AF65-F5344CB8AC3E}">
        <p14:creationId xmlns:p14="http://schemas.microsoft.com/office/powerpoint/2010/main" val="653403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2DB6D-CE82-9645-AC80-D74EAECE3B25}" type="datetimeFigureOut">
              <a:rPr lang="en-US"/>
              <a:pPr>
                <a:defRPr/>
              </a:pPr>
              <a:t>2/7/2023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F8AECB8-3BB5-B544-870C-076D2AFD58B0}" type="slidenum">
              <a:rPr lang="en-US"/>
              <a:pPr>
                <a:defRPr/>
              </a:pPr>
              <a:t>‹#›</a:t>
            </a:fld>
            <a:endParaRPr lang="en-US"/>
          </a:p>
        </p:txBody>
      </p:sp>
    </p:spTree>
    <p:extLst>
      <p:ext uri="{BB962C8B-B14F-4D97-AF65-F5344CB8AC3E}">
        <p14:creationId xmlns:p14="http://schemas.microsoft.com/office/powerpoint/2010/main" val="2080926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7C85FEE-EF1D-8443-9E7F-F77EBBFA1279}"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637A571-7DFC-A740-AA1B-0EC7A5D5DBAD}" type="slidenum">
              <a:rPr lang="en-US"/>
              <a:pPr>
                <a:defRPr/>
              </a:pPr>
              <a:t>‹#›</a:t>
            </a:fld>
            <a:endParaRPr lang="en-US"/>
          </a:p>
        </p:txBody>
      </p:sp>
    </p:spTree>
    <p:extLst>
      <p:ext uri="{BB962C8B-B14F-4D97-AF65-F5344CB8AC3E}">
        <p14:creationId xmlns:p14="http://schemas.microsoft.com/office/powerpoint/2010/main" val="106544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3B5B229-A1DD-A64B-BEC3-5A30D582C2DE}" type="datetimeFigureOut">
              <a:rPr lang="en-US"/>
              <a:pPr>
                <a:defRPr/>
              </a:pPr>
              <a:t>2/7/2023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60EE2D-CD9E-D541-A296-0930AA577B41}" type="slidenum">
              <a:rPr lang="en-US"/>
              <a:pPr>
                <a:defRPr/>
              </a:pPr>
              <a:t>‹#›</a:t>
            </a:fld>
            <a:endParaRPr lang="en-US"/>
          </a:p>
        </p:txBody>
      </p:sp>
    </p:spTree>
    <p:extLst>
      <p:ext uri="{BB962C8B-B14F-4D97-AF65-F5344CB8AC3E}">
        <p14:creationId xmlns:p14="http://schemas.microsoft.com/office/powerpoint/2010/main" val="298712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89AB26-7F2E-874F-B54D-76EBE3E6A02F}"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8CF0454-63A7-374C-B905-4FE03A2FFD12}" type="slidenum">
              <a:rPr lang="en-US"/>
              <a:pPr>
                <a:defRPr/>
              </a:pPr>
              <a:t>‹#›</a:t>
            </a:fld>
            <a:endParaRPr lang="en-US"/>
          </a:p>
        </p:txBody>
      </p:sp>
    </p:spTree>
    <p:extLst>
      <p:ext uri="{BB962C8B-B14F-4D97-AF65-F5344CB8AC3E}">
        <p14:creationId xmlns:p14="http://schemas.microsoft.com/office/powerpoint/2010/main" val="634186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74928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DDE8A83-9C95-0346-8FDC-F486E3B74140}" type="datetimeFigureOut">
              <a:rPr lang="en-US"/>
              <a:pPr>
                <a:defRPr/>
              </a:pPr>
              <a:t>2/7/2023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42B97EE-07C2-524A-89CA-BE12AB0692F5}" type="slidenum">
              <a:rPr lang="en-US"/>
              <a:pPr>
                <a:defRPr/>
              </a:pPr>
              <a:t>‹#›</a:t>
            </a:fld>
            <a:endParaRPr lang="en-US"/>
          </a:p>
        </p:txBody>
      </p:sp>
    </p:spTree>
    <p:extLst>
      <p:ext uri="{BB962C8B-B14F-4D97-AF65-F5344CB8AC3E}">
        <p14:creationId xmlns:p14="http://schemas.microsoft.com/office/powerpoint/2010/main" val="6364146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4234077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endParaRPr lang="en-US" dirty="0"/>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5467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62352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7920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94062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2882945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3728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5203286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672416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68842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9175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2962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73F59B-06CE-4705-9E0A-1B6A8C21FC4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1046420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3F59B-06CE-4705-9E0A-1B6A8C21FC4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37796672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B73F59B-06CE-4705-9E0A-1B6A8C21FC4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1295390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73F59B-06CE-4705-9E0A-1B6A8C21FC4A}"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960578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73F59B-06CE-4705-9E0A-1B6A8C21FC4A}"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4134589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73F59B-06CE-4705-9E0A-1B6A8C21FC4A}"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15019202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73F59B-06CE-4705-9E0A-1B6A8C21FC4A}"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24381029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73F59B-06CE-4705-9E0A-1B6A8C21FC4A}"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306893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280573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B73F59B-06CE-4705-9E0A-1B6A8C21FC4A}"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8450206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3F59B-06CE-4705-9E0A-1B6A8C21FC4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9685667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73F59B-06CE-4705-9E0A-1B6A8C21FC4A}"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B01F8-59C3-4676-A971-3C4875360724}" type="slidenum">
              <a:rPr lang="en-US" smtClean="0"/>
              <a:t>‹#›</a:t>
            </a:fld>
            <a:endParaRPr lang="en-US"/>
          </a:p>
        </p:txBody>
      </p:sp>
    </p:spTree>
    <p:extLst>
      <p:ext uri="{BB962C8B-B14F-4D97-AF65-F5344CB8AC3E}">
        <p14:creationId xmlns:p14="http://schemas.microsoft.com/office/powerpoint/2010/main" val="177248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0133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63149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4292047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54"/>
            <a:ext cx="8229600" cy="1146175"/>
          </a:xfrm>
          <a:prstGeom prst="rect">
            <a:avLst/>
          </a:prstGeom>
          <a:noFill/>
        </p:spPr>
        <p:txBody>
          <a:bodyPr wrap="square" anchor="ctr"/>
          <a:lstStyle>
            <a:lvl1pPr lvl="0">
              <a:defRPr/>
            </a:lvl1pPr>
          </a:lstStyle>
          <a:p>
            <a:pPr lvl="0" algn="ctr"/>
            <a:r>
              <a:t>Click to edit Master title style</a:t>
            </a:r>
          </a:p>
        </p:txBody>
      </p:sp>
      <p:sp>
        <p:nvSpPr>
          <p:cNvPr id="3" name="Text Placeholder 2"/>
          <p:cNvSpPr txBox="1">
            <a:spLocks noGrp="1"/>
          </p:cNvSpPr>
          <p:nvPr>
            <p:ph type="body" idx="1"/>
          </p:nvPr>
        </p:nvSpPr>
        <p:spPr>
          <a:xfrm>
            <a:off x="457200" y="1603379"/>
            <a:ext cx="8229600" cy="4505325"/>
          </a:xfrm>
          <a:prstGeom prst="rect">
            <a:avLst/>
          </a:prstGeom>
          <a:noFill/>
        </p:spPr>
        <p:txBody>
          <a:bodyPr wrap="square" anchor="t"/>
          <a:lstStyle>
            <a:lvl1pPr lvl="0">
              <a:defRPr/>
            </a:lvl1pPr>
          </a:lstStyle>
          <a:p>
            <a:pPr lvl="0" algn="l"/>
            <a:r>
              <a:t>Click to edit Master text styles</a:t>
            </a:r>
          </a:p>
          <a:p>
            <a:pPr lvl="0" algn="l"/>
            <a:r>
              <a:t>Second level</a:t>
            </a:r>
          </a:p>
          <a:p>
            <a:pPr lvl="0" algn="l"/>
            <a:r>
              <a:t>Third level</a:t>
            </a:r>
          </a:p>
          <a:p>
            <a:pPr lvl="0" algn="l"/>
            <a:r>
              <a:t>Fourth level</a:t>
            </a:r>
          </a:p>
          <a:p>
            <a:pPr lvl="0" algn="l"/>
            <a:r>
              <a:t>Fifth level</a:t>
            </a:r>
          </a:p>
        </p:txBody>
      </p:sp>
    </p:spTree>
    <p:extLst>
      <p:ext uri="{BB962C8B-B14F-4D97-AF65-F5344CB8AC3E}">
        <p14:creationId xmlns:p14="http://schemas.microsoft.com/office/powerpoint/2010/main" val="37437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Slide">
    <p:bg>
      <p:bgPr>
        <a:solidFill>
          <a:srgbClr val="FFFFFF"/>
        </a:solidFill>
        <a:effectLst/>
      </p:bgPr>
    </p:bg>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9"/>
            <a:ext cx="7772400" cy="1470025"/>
          </a:xfrm>
          <a:prstGeom prst="rect">
            <a:avLst/>
          </a:prstGeom>
          <a:noFill/>
          <a:ln>
            <a:noFill/>
          </a:ln>
        </p:spPr>
        <p:txBody>
          <a:bodyPr wrap="square" anchor="ctr"/>
          <a:lstStyle>
            <a:lvl1pPr lvl="0">
              <a:defRPr sz="4400" b="0" i="0" u="none" strike="noStrike" baseline="0">
                <a:solidFill>
                  <a:srgbClr val="000000"/>
                </a:solidFill>
                <a:latin typeface="Arial"/>
              </a:defRPr>
            </a:lvl1pPr>
          </a:lstStyle>
          <a:p>
            <a:pPr lvl="0"/>
            <a:r>
              <a:rPr sz="4400" b="0" i="0" u="none" strike="noStrike" baseline="0">
                <a:solidFill>
                  <a:srgbClr val="000000"/>
                </a:solidFill>
                <a:latin typeface="Arial"/>
              </a:rPr>
              <a:t>Click to edit Master title style</a:t>
            </a:r>
          </a:p>
        </p:txBody>
      </p:sp>
      <p:sp>
        <p:nvSpPr>
          <p:cNvPr id="3" name="Subtitle 2"/>
          <p:cNvSpPr txBox="1">
            <a:spLocks noGrp="1"/>
          </p:cNvSpPr>
          <p:nvPr>
            <p:ph type="subTitle" idx="1"/>
          </p:nvPr>
        </p:nvSpPr>
        <p:spPr>
          <a:xfrm>
            <a:off x="1371600" y="3886200"/>
            <a:ext cx="6400800" cy="1752600"/>
          </a:xfrm>
          <a:prstGeom prst="rect">
            <a:avLst/>
          </a:prstGeom>
          <a:noFill/>
          <a:ln>
            <a:noFill/>
          </a:ln>
        </p:spPr>
        <p:txBody>
          <a:bodyPr wrap="square" anchor="t"/>
          <a:lstStyle>
            <a:lvl1pPr lvl="0">
              <a:defRPr sz="3200" b="0" i="0" u="none" strike="noStrike">
                <a:solidFill>
                  <a:srgbClr val="000000"/>
                </a:solidFill>
              </a:defRPr>
            </a:lvl1pPr>
          </a:lstStyle>
          <a:p>
            <a:pPr lvl="0"/>
            <a:r>
              <a:rPr sz="3200" b="0" i="0" u="none" strike="noStrike" baseline="0">
                <a:solidFill>
                  <a:srgbClr val="000000"/>
                </a:solidFill>
                <a:latin typeface="Arial"/>
              </a:rPr>
              <a:t>Click to edit Master subtitle style</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dirty="0">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7239929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10.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5.jp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11.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1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2992958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PT_Background.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8900" y="0"/>
            <a:ext cx="8947948" cy="6858000"/>
          </a:xfrm>
          <a:prstGeom prst="rect">
            <a:avLst/>
          </a:prstGeom>
        </p:spPr>
      </p:pic>
      <p:sp>
        <p:nvSpPr>
          <p:cNvPr id="1026" name="Title Placeholder 1"/>
          <p:cNvSpPr>
            <a:spLocks noGrp="1"/>
          </p:cNvSpPr>
          <p:nvPr>
            <p:ph type="title"/>
          </p:nvPr>
        </p:nvSpPr>
        <p:spPr bwMode="auto">
          <a:xfrm>
            <a:off x="1507138" y="846138"/>
            <a:ext cx="7410093"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1507138" y="2121427"/>
            <a:ext cx="7410094" cy="40047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7138" y="6356350"/>
            <a:ext cx="1869966"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ED1DDC63-506D-D347-AB05-1AAC0AD11DCE}" type="datetimeFigureOut">
              <a:rPr lang="en-US"/>
              <a:pPr>
                <a:defRPr/>
              </a:pPr>
              <a:t>2/7/2023</a:t>
            </a:fld>
            <a:endParaRPr lang="en-US" dirty="0"/>
          </a:p>
        </p:txBody>
      </p:sp>
      <p:sp>
        <p:nvSpPr>
          <p:cNvPr id="5" name="Footer Placeholder 4"/>
          <p:cNvSpPr>
            <a:spLocks noGrp="1"/>
          </p:cNvSpPr>
          <p:nvPr>
            <p:ph type="ftr" sz="quarter" idx="3"/>
          </p:nvPr>
        </p:nvSpPr>
        <p:spPr>
          <a:xfrm>
            <a:off x="3502700" y="6356350"/>
            <a:ext cx="3656204"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7284498" y="6356350"/>
            <a:ext cx="1632733"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cs typeface="+mn-cs"/>
              </a:defRPr>
            </a:lvl1pPr>
          </a:lstStyle>
          <a:p>
            <a:pPr>
              <a:defRPr/>
            </a:pPr>
            <a:fld id="{83CA13B8-8BB9-F54C-AE28-18333D72D1F7}" type="slidenum">
              <a:rPr lang="en-US"/>
              <a:pPr>
                <a:defRPr/>
              </a:pPr>
              <a:t>‹#›</a:t>
            </a:fld>
            <a:endParaRPr lang="en-US" dirty="0"/>
          </a:p>
        </p:txBody>
      </p:sp>
    </p:spTree>
    <p:extLst>
      <p:ext uri="{BB962C8B-B14F-4D97-AF65-F5344CB8AC3E}">
        <p14:creationId xmlns:p14="http://schemas.microsoft.com/office/powerpoint/2010/main" val="1715094176"/>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78" r:id="rId10"/>
    <p:sldLayoutId id="2147484179"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2804" y="150830"/>
            <a:ext cx="8232546" cy="114064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82804" y="1593130"/>
            <a:ext cx="8232546" cy="458383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0919096"/>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Lst>
  <p:hf sldNum="0" hdr="0" ftr="0" dt="0"/>
  <p:txStyles>
    <p:title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73F59B-06CE-4705-9E0A-1B6A8C21FC4A}" type="datetimeFigureOut">
              <a:rPr lang="en-US" smtClean="0"/>
              <a:t>2/7/2023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B01F8-59C3-4676-A971-3C4875360724}" type="slidenum">
              <a:rPr lang="en-US" smtClean="0"/>
              <a:t>‹#›</a:t>
            </a:fld>
            <a:endParaRPr lang="en-US"/>
          </a:p>
        </p:txBody>
      </p:sp>
    </p:spTree>
    <p:extLst>
      <p:ext uri="{BB962C8B-B14F-4D97-AF65-F5344CB8AC3E}">
        <p14:creationId xmlns:p14="http://schemas.microsoft.com/office/powerpoint/2010/main" val="2431715629"/>
      </p:ext>
    </p:extLst>
  </p:cSld>
  <p:clrMap bg1="lt1" tx1="dk1" bg2="lt2" tx2="dk2" accent1="accent1" accent2="accent2" accent3="accent3" accent4="accent4" accent5="accent5" accent6="accent6" hlink="hlink" folHlink="folHlink"/>
  <p:sldLayoutIdLst>
    <p:sldLayoutId id="2147484205" r:id="rId1"/>
    <p:sldLayoutId id="2147484206"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09480672"/>
      </p:ext>
    </p:extLst>
  </p:cSld>
  <p:clrMap bg1="lt1" tx1="dk1" bg2="lt2" tx2="dk2" accent1="accent1" accent2="accent2" accent3="accent3" accent4="accent4" accent5="accent5" accent6="accent6" hlink="hlink" folHlink="folHlink"/>
  <p:sldLayoutIdLst>
    <p:sldLayoutId id="214748369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67948547"/>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36362944"/>
      </p:ext>
    </p:extLst>
  </p:cSld>
  <p:clrMap bg1="lt1" tx1="dk1" bg2="lt2" tx2="dk2" accent1="accent1" accent2="accent2" accent3="accent3" accent4="accent4" accent5="accent5" accent6="accent6" hlink="hlink" folHlink="folHlink"/>
  <p:sldLayoutIdLst>
    <p:sldLayoutId id="214748369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46325826"/>
      </p:ext>
    </p:extLst>
  </p:cSld>
  <p:clrMap bg1="lt1" tx1="dk1" bg2="lt2" tx2="dk2" accent1="accent1" accent2="accent2" accent3="accent3" accent4="accent4" accent5="accent5" accent6="accent6" hlink="hlink" folHlink="folHlink"/>
  <p:sldLayoutIdLst>
    <p:sldLayoutId id="2147483701"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06174449"/>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294284434"/>
      </p:ext>
    </p:extLst>
  </p:cSld>
  <p:clrMap bg1="lt1" tx1="dk1" bg2="lt2" tx2="dk2" accent1="accent1" accent2="accent2" accent3="accent3" accent4="accent4" accent5="accent5" accent6="accent6" hlink="hlink" folHlink="folHlink"/>
  <p:sldLayoutIdLst>
    <p:sldLayoutId id="214748370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9257364"/>
      </p:ext>
    </p:extLst>
  </p:cSld>
  <p:clrMap bg1="lt1" tx1="dk1" bg2="lt2" tx2="dk2" accent1="accent1" accent2="accent2" accent3="accent3" accent4="accent4" accent5="accent5" accent6="accent6" hlink="hlink" folHlink="folHlink"/>
  <p:sldLayoutIdLst>
    <p:sldLayoutId id="2147483743"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3050"/>
            <a:ext cx="8229600" cy="1143000"/>
          </a:xfrm>
          <a:prstGeom prst="rect">
            <a:avLst/>
          </a:prstGeom>
          <a:noFill/>
          <a:ln>
            <a:noFill/>
          </a:ln>
        </p:spPr>
        <p:txBody>
          <a:bodyPr wrap="square" anchor="ctr"/>
          <a:lstStyle>
            <a:lvl1pPr lvl="0">
              <a:defRPr/>
            </a:lvl1pPr>
          </a:lstStyle>
          <a:p>
            <a:pPr lvl="0"/>
            <a:r>
              <a:t>Click to edit Master title style</a:t>
            </a:r>
          </a:p>
        </p:txBody>
      </p:sp>
      <p:sp>
        <p:nvSpPr>
          <p:cNvPr id="3" name="Text Placeholder 2"/>
          <p:cNvSpPr txBox="1">
            <a:spLocks noGrp="1"/>
          </p:cNvSpPr>
          <p:nvPr>
            <p:ph type="body" idx="1"/>
          </p:nvPr>
        </p:nvSpPr>
        <p:spPr>
          <a:xfrm>
            <a:off x="457200" y="1600203"/>
            <a:ext cx="8229600" cy="4524375"/>
          </a:xfrm>
          <a:prstGeom prst="rect">
            <a:avLst/>
          </a:prstGeom>
          <a:noFill/>
          <a:ln>
            <a:noFill/>
          </a:ln>
        </p:spPr>
        <p:txBody>
          <a:bodyPr wrap="square" anchor="t"/>
          <a:lstStyle>
            <a:lvl1pPr lvl="0">
              <a:defRPr/>
            </a:lvl1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txBox="1">
            <a:spLocks noGrp="1"/>
          </p:cNvSpPr>
          <p:nvPr>
            <p:ph type="dt" idx="2"/>
          </p:nvPr>
        </p:nvSpPr>
        <p:spPr>
          <a:xfrm>
            <a:off x="457200" y="6245225"/>
            <a:ext cx="2133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5" name="Footer Placeholder 4"/>
          <p:cNvSpPr txBox="1">
            <a:spLocks noGrp="1"/>
          </p:cNvSpPr>
          <p:nvPr>
            <p:ph type="ftr" idx="3"/>
          </p:nvPr>
        </p:nvSpPr>
        <p:spPr>
          <a:xfrm>
            <a:off x="3124200" y="6245225"/>
            <a:ext cx="2895600" cy="476250"/>
          </a:xfrm>
          <a:prstGeom prst="rect">
            <a:avLst/>
          </a:prstGeom>
          <a:noFill/>
          <a:ln>
            <a:noFill/>
          </a:ln>
        </p:spPr>
        <p:txBody>
          <a:bodyPr wrap="square" anchor="t"/>
          <a:lstStyle>
            <a:lvl1pPr lvl="0">
              <a:defRPr/>
            </a:lvl1pPr>
          </a:lstStyle>
          <a:p>
            <a:endParaRPr lang="en-US">
              <a:solidFill>
                <a:prstClr val="black"/>
              </a:solidFill>
            </a:endParaRPr>
          </a:p>
        </p:txBody>
      </p:sp>
      <p:sp>
        <p:nvSpPr>
          <p:cNvPr id="6" name="Slide Number Placeholder 5"/>
          <p:cNvSpPr txBox="1">
            <a:spLocks noGrp="1"/>
          </p:cNvSpPr>
          <p:nvPr>
            <p:ph type="sldNum" idx="4"/>
          </p:nvPr>
        </p:nvSpPr>
        <p:spPr>
          <a:xfrm>
            <a:off x="6553200" y="6245225"/>
            <a:ext cx="2133600" cy="476250"/>
          </a:xfrm>
          <a:prstGeom prst="rect">
            <a:avLst/>
          </a:prstGeom>
          <a:noFill/>
          <a:ln>
            <a:noFill/>
          </a:ln>
        </p:spPr>
        <p:txBody>
          <a:bodyPr wrap="square" anchor="t"/>
          <a:lstStyle>
            <a:lvl1pPr lvl="0">
              <a:defRPr/>
            </a:lvl1pPr>
          </a:lstStyle>
          <a:p>
            <a:fld id="{8B38DBA3-52F9-4AF4-A6A4-FA4D7DB2F99C}"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321586673"/>
      </p:ext>
    </p:extLst>
  </p:cSld>
  <p:clrMap bg1="lt1" tx1="dk1" bg2="lt2" tx2="dk2" accent1="accent1" accent2="accent2" accent3="accent3" accent4="accent4" accent5="accent5" accent6="accent6" hlink="hlink" folHlink="folHlink"/>
  <p:sldLayoutIdLst>
    <p:sldLayoutId id="2147484167" r:id="rId1"/>
  </p:sldLayoutIdLst>
  <p:hf hdr="0" ftr="0" dt="0"/>
  <p:txStyles>
    <p:title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p:titleStyle>
    <p:bodyStyle>
      <a:lvl1pPr marL="342891" lvl="0" indent="-342891" algn="l">
        <a:lnSpc>
          <a:spcPct val="100000"/>
        </a:lnSpc>
        <a:spcBef>
          <a:spcPct val="20000"/>
        </a:spcBef>
        <a:buChar char="•"/>
        <a:defRPr sz="3200" b="0" i="0" u="none" strike="noStrike" baseline="0">
          <a:solidFill>
            <a:srgbClr val="000000"/>
          </a:solidFill>
          <a:latin typeface="Arial"/>
        </a:defRPr>
      </a:lvl1pPr>
      <a:lvl2pPr marL="742932" lvl="0" indent="-285744">
        <a:defRPr sz="2800"/>
      </a:lvl2pPr>
      <a:lvl3pPr marL="1142971" lvl="0" indent="-228594">
        <a:defRPr sz="2400"/>
      </a:lvl3pPr>
      <a:lvl4pPr marL="1600160" lvl="0" indent="-228594">
        <a:defRPr sz="2000"/>
      </a:lvl4pPr>
      <a:lvl5pPr marL="2057349" lvl="0" indent="-228594">
        <a:defRPr/>
      </a:lvl5pPr>
      <a:lvl6pPr lvl="0">
        <a:defRPr/>
      </a:lvl6pPr>
      <a:lvl7pPr lvl="0">
        <a:defRPr/>
      </a:lvl7pPr>
      <a:lvl8pPr lvl="0">
        <a:defRPr/>
      </a:lvl8pPr>
      <a:lvl9pPr lvl="0">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nebraskalegislature.gov/laws/statutes.php?statute=39-2113" TargetMode="External"/><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dot.nebraska.gov/business-center/lpa/boards-liaison/nbcs/downloads/" TargetMode="External"/><Relationship Id="rId5" Type="http://schemas.openxmlformats.org/officeDocument/2006/relationships/image" Target="../media/image7.e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nebraskalegislature.gov/laws/statutes.php?statute=39-210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sos.ne.gov/rules-and-regs/regsearch/Rules/Transportation_Dept_of/Title-428/Chapter-2.pdf" TargetMode="External"/><Relationship Id="rId4" Type="http://schemas.openxmlformats.org/officeDocument/2006/relationships/hyperlink" Target="https://nebraskalegislature.gov/laws/statutes.php?statute=39-211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nebraskalegislature.gov/laws/statutes.php?statute=39-2121"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sos.ne.gov/rules-and-regs/regsearch/Rules/Transportation_Dept_of/Title-428/Chapter-2.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dot.nebraska.gov/business-center/fhwa/"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sos.ne.gov/rules-and-regs/regsearch/Rules/Transportation_Dept_of/Title-428/Chapter-2.pdf" TargetMode="Externa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nebraskalegislature.gov/laws/statutes.php?statute=39-2113"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7.emf"/><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notesSlide" Target="../notesSlides/notesSlide27.xml"/><Relationship Id="rId1" Type="http://schemas.openxmlformats.org/officeDocument/2006/relationships/slideLayout" Target="../slideLayouts/slideLayout33.xml"/><Relationship Id="rId6" Type="http://schemas.openxmlformats.org/officeDocument/2006/relationships/hyperlink" Target="https://dot.nebraska.gov/business-center/lpa/boards-liaison/" TargetMode="External"/><Relationship Id="rId11" Type="http://schemas.openxmlformats.org/officeDocument/2006/relationships/image" Target="../media/image25.png"/><Relationship Id="rId5" Type="http://schemas.openxmlformats.org/officeDocument/2006/relationships/hyperlink" Target="mailto:ndot.blshelp@nebraska.gov" TargetMode="External"/><Relationship Id="rId10" Type="http://schemas.openxmlformats.org/officeDocument/2006/relationships/image" Target="../media/image24.svg"/><Relationship Id="rId4" Type="http://schemas.openxmlformats.org/officeDocument/2006/relationships/hyperlink" Target="https://dot.nebraska.gov/media/114875/nbcs-authority-conduct-business.pdf" TargetMode="External"/><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hyperlink" Target="https://dot.nebraska.gov/business-center/lpa/boards-liaison/nbcs/downloads/" TargetMode="External"/><Relationship Id="rId3" Type="http://schemas.openxmlformats.org/officeDocument/2006/relationships/hyperlink" Target="https://nebraskalegislature.gov/laws/statutes.php?statute=39-2113" TargetMode="External"/><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hyperlink" Target="https://www.nebraska.gov/rules-and-regs/regsearch/Rules/index.cgi?l=Transportation_Dept_of&amp;t=Title-428"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hyperlink" Target="http://www.sos.ne.gov/rules-and-regs/regsearch/Rules/Transportation_Dept_of/Title-428/Chapter-2.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dot.nebraska.gov/media/10343/2017-specbook.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os.ne.gov/rules-and-regs/regsearch/Rules/Transportation_Dept_of/Title-428/Chapter-2.pdf"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sos.ne.gov/rules-and-regs/regsearch/Rules/Transportation_Dept_of/Title-428/Chapter-2.pdf" TargetMode="External"/><Relationship Id="rId4" Type="http://schemas.openxmlformats.org/officeDocument/2006/relationships/hyperlink" Target="https://nebraskalegislature.gov/laws/statutes.php?statute=39-211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www.sos.ne.gov/rules-and-regs/regsearch/Rules/Transportation_Dept_of/Title-428/Chapter-2.pdf" TargetMode="External"/><Relationship Id="rId5" Type="http://schemas.openxmlformats.org/officeDocument/2006/relationships/hyperlink" Target="https://nebraskalegislature.gov/laws/statutes.php?statute=39-2113" TargetMode="Externa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sos.ne.gov/rules-and-regs/regsearch/Rules/Transportation_Dept_of/Title-428/Chapter-2.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8343174"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rPr>
              <a:t>RELAXATION OF STANDARDS</a:t>
            </a:r>
            <a:endParaRPr dirty="0">
              <a:latin typeface="+mj-lt"/>
            </a:endParaRP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hlinkClick r:id="rId3"/>
              </a:rPr>
              <a:t>39</a:t>
            </a:r>
            <a:r>
              <a:rPr sz="2400" dirty="0">
                <a:latin typeface="+mn-lt"/>
                <a:hlinkClick r:id="rId3"/>
              </a:rPr>
              <a:t>-2113</a:t>
            </a:r>
            <a:endParaRPr sz="2400" dirty="0">
              <a:latin typeface="+mn-lt"/>
            </a:endParaRPr>
          </a:p>
        </p:txBody>
      </p:sp>
      <p:pic>
        <p:nvPicPr>
          <p:cNvPr id="4" name="Picture 3"/>
          <p:cNvPicPr>
            <a:picLocks noChangeAspect="1"/>
          </p:cNvPicPr>
          <p:nvPr/>
        </p:nvPicPr>
        <p:blipFill>
          <a:blip r:embed="rId4"/>
          <a:stretch>
            <a:fillRect/>
          </a:stretch>
        </p:blipFill>
        <p:spPr>
          <a:xfrm>
            <a:off x="685803" y="927950"/>
            <a:ext cx="7887423" cy="2662848"/>
          </a:xfrm>
          <a:prstGeom prst="rect">
            <a:avLst/>
          </a:prstGeom>
        </p:spPr>
      </p:pic>
      <p:sp>
        <p:nvSpPr>
          <p:cNvPr id="6" name="TextBox 5"/>
          <p:cNvSpPr txBox="1"/>
          <p:nvPr/>
        </p:nvSpPr>
        <p:spPr>
          <a:xfrm>
            <a:off x="275458" y="597186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dirty="0">
                <a:solidFill>
                  <a:prstClr val="black"/>
                </a:solidFill>
                <a:latin typeface="Arial" pitchFamily="34" charset="0"/>
                <a:cs typeface="Arial" pitchFamily="34" charset="0"/>
              </a:rPr>
              <a:t>Boards - Liaison Services Section</a:t>
            </a:r>
          </a:p>
        </p:txBody>
      </p:sp>
      <p:pic>
        <p:nvPicPr>
          <p:cNvPr id="7" name="Picture 6" descr="1 &amp; 6 year plan logoCS1-2.emf"/>
          <p:cNvPicPr>
            <a:picLocks noChangeAspect="1"/>
          </p:cNvPicPr>
          <p:nvPr/>
        </p:nvPicPr>
        <p:blipFill>
          <a:blip r:embed="rId5"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a:t>
            </a:fld>
            <a:endParaRPr lang="en-US" dirty="0">
              <a:solidFill>
                <a:prstClr val="black"/>
              </a:solidFill>
              <a:latin typeface="Calibri"/>
            </a:endParaRPr>
          </a:p>
        </p:txBody>
      </p:sp>
      <p:sp>
        <p:nvSpPr>
          <p:cNvPr id="9" name="TextBox 8"/>
          <p:cNvSpPr txBox="1"/>
          <p:nvPr/>
        </p:nvSpPr>
        <p:spPr>
          <a:xfrm>
            <a:off x="0" y="4093550"/>
            <a:ext cx="9179935" cy="400110"/>
          </a:xfrm>
          <a:prstGeom prst="rect">
            <a:avLst/>
          </a:prstGeom>
          <a:noFill/>
        </p:spPr>
        <p:txBody>
          <a:bodyPr wrap="square" rtlCol="0">
            <a:spAutoFit/>
          </a:bodyPr>
          <a:lstStyle/>
          <a:p>
            <a:pPr algn="ctr"/>
            <a:r>
              <a:rPr lang="en-US" sz="2000" dirty="0">
                <a:hlinkClick r:id="rId6"/>
              </a:rPr>
              <a:t>https://dot.nebraska.gov/business-center/lpa/boards-liaison/nbcs/downloads/</a:t>
            </a:r>
            <a:endParaRPr lang="en-US" sz="2000" dirty="0"/>
          </a:p>
        </p:txBody>
      </p:sp>
      <p:pic>
        <p:nvPicPr>
          <p:cNvPr id="13" name="Picture 12" descr="Nv_m_Extension__4c.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5" name="TextBox 4"/>
          <p:cNvSpPr txBox="1"/>
          <p:nvPr/>
        </p:nvSpPr>
        <p:spPr>
          <a:xfrm>
            <a:off x="5495262" y="1658281"/>
            <a:ext cx="1838226" cy="523220"/>
          </a:xfrm>
          <a:prstGeom prst="rect">
            <a:avLst/>
          </a:prstGeom>
          <a:noFill/>
        </p:spPr>
        <p:txBody>
          <a:bodyPr wrap="square" rtlCol="0">
            <a:spAutoFit/>
          </a:bodyPr>
          <a:lstStyle/>
          <a:p>
            <a:r>
              <a:rPr lang="en-US" sz="2800" b="1" dirty="0">
                <a:solidFill>
                  <a:srgbClr val="0C37AF"/>
                </a:solidFill>
              </a:rPr>
              <a:t>Chapter 2</a:t>
            </a:r>
          </a:p>
        </p:txBody>
      </p:sp>
      <p:pic>
        <p:nvPicPr>
          <p:cNvPr id="14" name="Picture 13">
            <a:extLst>
              <a:ext uri="{FF2B5EF4-FFF2-40B4-BE49-F238E27FC236}">
                <a16:creationId xmlns:a16="http://schemas.microsoft.com/office/drawing/2014/main" id="{DCC66228-2C19-442A-85F9-AB0AEA6FA4B3}"/>
              </a:ext>
            </a:extLst>
          </p:cNvPr>
          <p:cNvPicPr>
            <a:picLocks noChangeAspect="1"/>
          </p:cNvPicPr>
          <p:nvPr/>
        </p:nvPicPr>
        <p:blipFill>
          <a:blip r:embed="rId8"/>
          <a:stretch>
            <a:fillRect/>
          </a:stretch>
        </p:blipFill>
        <p:spPr>
          <a:xfrm>
            <a:off x="189733" y="5247963"/>
            <a:ext cx="2914650" cy="723900"/>
          </a:xfrm>
          <a:prstGeom prst="rect">
            <a:avLst/>
          </a:prstGeom>
        </p:spPr>
      </p:pic>
      <p:sp>
        <p:nvSpPr>
          <p:cNvPr id="10" name="TextBox 9">
            <a:extLst>
              <a:ext uri="{FF2B5EF4-FFF2-40B4-BE49-F238E27FC236}">
                <a16:creationId xmlns:a16="http://schemas.microsoft.com/office/drawing/2014/main" id="{B1BB9106-67F9-8177-DF41-FCA5D6A5AE82}"/>
              </a:ext>
            </a:extLst>
          </p:cNvPr>
          <p:cNvSpPr txBox="1"/>
          <p:nvPr/>
        </p:nvSpPr>
        <p:spPr>
          <a:xfrm>
            <a:off x="4479354" y="6405710"/>
            <a:ext cx="986118"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b="1" dirty="0"/>
              <a:t>Tab 8.3</a:t>
            </a:r>
          </a:p>
        </p:txBody>
      </p:sp>
    </p:spTree>
    <p:extLst>
      <p:ext uri="{BB962C8B-B14F-4D97-AF65-F5344CB8AC3E}">
        <p14:creationId xmlns:p14="http://schemas.microsoft.com/office/powerpoint/2010/main" val="496788283"/>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8486" y="128097"/>
            <a:ext cx="5331962" cy="1449168"/>
          </a:xfrm>
        </p:spPr>
        <p:txBody>
          <a:bodyPr/>
          <a:lstStyle/>
          <a:p>
            <a:r>
              <a:rPr lang="en-US" sz="4000" dirty="0">
                <a:latin typeface="+mj-lt"/>
              </a:rPr>
              <a:t>Who Can Request a Relaxation of Standards? </a:t>
            </a:r>
            <a:endParaRPr lang="en-US" dirty="0">
              <a:latin typeface="+mj-lt"/>
            </a:endParaRPr>
          </a:p>
        </p:txBody>
      </p:sp>
      <p:sp>
        <p:nvSpPr>
          <p:cNvPr id="3" name="Subtitle 2"/>
          <p:cNvSpPr>
            <a:spLocks noGrp="1"/>
          </p:cNvSpPr>
          <p:nvPr>
            <p:ph type="subTitle" idx="1"/>
          </p:nvPr>
        </p:nvSpPr>
        <p:spPr>
          <a:xfrm>
            <a:off x="1469411" y="2285151"/>
            <a:ext cx="7289197" cy="3806349"/>
          </a:xfrm>
        </p:spPr>
        <p:txBody>
          <a:bodyPr/>
          <a:lstStyle/>
          <a:p>
            <a:pPr>
              <a:spcAft>
                <a:spcPts val="1200"/>
              </a:spcAft>
              <a:buFont typeface="Wingdings" panose="05000000000000000000" pitchFamily="2" charset="2"/>
              <a:buChar char="Ø"/>
            </a:pPr>
            <a:r>
              <a:rPr lang="en-US" sz="3600" dirty="0">
                <a:latin typeface="+mn-lt"/>
              </a:rPr>
              <a:t>The NDOT, a county or a municipality </a:t>
            </a:r>
          </a:p>
          <a:p>
            <a:pPr>
              <a:buFont typeface="Wingdings" panose="05000000000000000000" pitchFamily="2" charset="2"/>
              <a:buChar char="Ø"/>
            </a:pPr>
            <a:r>
              <a:rPr lang="en-US" sz="3600" dirty="0">
                <a:latin typeface="+mn-lt"/>
              </a:rPr>
              <a:t>Any other interested party, </a:t>
            </a:r>
            <a:r>
              <a:rPr lang="en-US" sz="3600" i="1" dirty="0">
                <a:latin typeface="+mn-lt"/>
              </a:rPr>
              <a:t>for a road classified as Scenic-Recreation </a:t>
            </a:r>
            <a:r>
              <a:rPr lang="en-US" sz="3600" dirty="0">
                <a:latin typeface="+mn-lt"/>
              </a:rPr>
              <a:t>[ref. </a:t>
            </a:r>
            <a:r>
              <a:rPr lang="en-US" sz="3200" dirty="0">
                <a:latin typeface="+mn-lt"/>
              </a:rPr>
              <a:t>§</a:t>
            </a:r>
            <a:r>
              <a:rPr lang="en-US" sz="3200" dirty="0">
                <a:latin typeface="+mn-lt"/>
                <a:hlinkClick r:id="rId3"/>
              </a:rPr>
              <a:t>39-2103(4)</a:t>
            </a:r>
            <a:r>
              <a:rPr lang="en-US" sz="3200" dirty="0">
                <a:latin typeface="+mn-lt"/>
              </a:rPr>
              <a:t> and §</a:t>
            </a:r>
            <a:r>
              <a:rPr lang="en-US" sz="3200" dirty="0">
                <a:latin typeface="+mn-lt"/>
                <a:hlinkClick r:id="rId4"/>
              </a:rPr>
              <a:t>39-2113(2)</a:t>
            </a:r>
            <a:r>
              <a:rPr lang="en-US" sz="3200" dirty="0">
                <a:latin typeface="+mn-lt"/>
              </a:rPr>
              <a:t>]</a:t>
            </a:r>
          </a:p>
          <a:p>
            <a:pPr lvl="1">
              <a:buFont typeface="Wingdings" panose="05000000000000000000" pitchFamily="2" charset="2"/>
              <a:buChar char="Ø"/>
            </a:pPr>
            <a:endParaRPr lang="en-US" dirty="0">
              <a:latin typeface="+mn-lt"/>
            </a:endParaRPr>
          </a:p>
          <a:p>
            <a:pPr marL="0" indent="0">
              <a:buNone/>
            </a:pPr>
            <a:endParaRPr lang="en-US" sz="3600" dirty="0">
              <a:latin typeface="+mn-lt"/>
            </a:endParaRP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5" name="TextBox 4"/>
          <p:cNvSpPr txBox="1"/>
          <p:nvPr/>
        </p:nvSpPr>
        <p:spPr>
          <a:xfrm>
            <a:off x="5830996" y="6091500"/>
            <a:ext cx="3200401" cy="707886"/>
          </a:xfrm>
          <a:prstGeom prst="rect">
            <a:avLst/>
          </a:prstGeom>
          <a:noFill/>
        </p:spPr>
        <p:txBody>
          <a:bodyPr wrap="square" rtlCol="0">
            <a:spAutoFit/>
          </a:bodyPr>
          <a:lstStyle/>
          <a:p>
            <a:r>
              <a:rPr lang="en-US" sz="2000" dirty="0">
                <a:solidFill>
                  <a:prstClr val="black"/>
                </a:solidFill>
              </a:rPr>
              <a:t>§</a:t>
            </a:r>
            <a:r>
              <a:rPr lang="en-US" sz="2000" dirty="0">
                <a:solidFill>
                  <a:prstClr val="black"/>
                </a:solidFill>
                <a:hlinkClick r:id="rId4"/>
              </a:rPr>
              <a:t>39-2113(6)</a:t>
            </a:r>
            <a:endParaRPr lang="en-US" sz="2000" dirty="0">
              <a:solidFill>
                <a:prstClr val="black"/>
              </a:solidFill>
            </a:endParaRPr>
          </a:p>
          <a:p>
            <a:r>
              <a:rPr lang="en-US" sz="2000" dirty="0">
                <a:solidFill>
                  <a:prstClr val="black"/>
                </a:solidFill>
                <a:latin typeface="Calibri"/>
                <a:hlinkClick r:id="rId5"/>
              </a:rPr>
              <a:t>428 NAC 2-004, Pages 92-94</a:t>
            </a:r>
            <a:endParaRPr lang="en-US" sz="2000" dirty="0">
              <a:solidFill>
                <a:prstClr val="black"/>
              </a:solidFill>
              <a:latin typeface="Calibri"/>
            </a:endParaRPr>
          </a:p>
        </p:txBody>
      </p:sp>
      <p:sp>
        <p:nvSpPr>
          <p:cNvPr id="11" name="TextBox 10"/>
          <p:cNvSpPr txBox="1"/>
          <p:nvPr/>
        </p:nvSpPr>
        <p:spPr>
          <a:xfrm>
            <a:off x="3926398" y="6260777"/>
            <a:ext cx="1747157" cy="369332"/>
          </a:xfrm>
          <a:prstGeom prst="rect">
            <a:avLst/>
          </a:prstGeom>
          <a:noFill/>
        </p:spPr>
        <p:txBody>
          <a:bodyPr wrap="square" rtlCol="0">
            <a:spAutoFit/>
          </a:bodyPr>
          <a:lstStyle/>
          <a:p>
            <a:r>
              <a:rPr lang="en-US" dirty="0">
                <a:solidFill>
                  <a:prstClr val="black"/>
                </a:solidFill>
                <a:latin typeface="Calibri"/>
              </a:rPr>
              <a:t>Slide </a:t>
            </a:r>
            <a:fld id="{FFECD726-5EB6-4DD1-8A6D-FCFB3C02CC4B}" type="slidenum">
              <a:rPr lang="en-US">
                <a:solidFill>
                  <a:prstClr val="black"/>
                </a:solidFill>
                <a:latin typeface="Calibri"/>
              </a:rPr>
              <a:pPr/>
              <a:t>10</a:t>
            </a:fld>
            <a:endParaRPr lang="en-US" dirty="0">
              <a:solidFill>
                <a:prstClr val="black"/>
              </a:solidFill>
              <a:latin typeface="Calibri"/>
            </a:endParaRPr>
          </a:p>
        </p:txBody>
      </p:sp>
      <p:pic>
        <p:nvPicPr>
          <p:cNvPr id="8" name="Picture 7"/>
          <p:cNvPicPr>
            <a:picLocks noChangeAspect="1"/>
          </p:cNvPicPr>
          <p:nvPr/>
        </p:nvPicPr>
        <p:blipFill>
          <a:blip r:embed="rId6"/>
          <a:stretch>
            <a:fillRect/>
          </a:stretch>
        </p:blipFill>
        <p:spPr>
          <a:xfrm>
            <a:off x="1415623" y="603568"/>
            <a:ext cx="733950" cy="820690"/>
          </a:xfrm>
          <a:prstGeom prst="rect">
            <a:avLst/>
          </a:prstGeom>
        </p:spPr>
      </p:pic>
      <p:sp>
        <p:nvSpPr>
          <p:cNvPr id="6" name="TextBox 5">
            <a:extLst>
              <a:ext uri="{FF2B5EF4-FFF2-40B4-BE49-F238E27FC236}">
                <a16:creationId xmlns:a16="http://schemas.microsoft.com/office/drawing/2014/main" id="{E89446D0-389A-4C74-9CA7-06F6B881BE01}"/>
              </a:ext>
            </a:extLst>
          </p:cNvPr>
          <p:cNvSpPr txBox="1"/>
          <p:nvPr/>
        </p:nvSpPr>
        <p:spPr>
          <a:xfrm>
            <a:off x="3370729" y="1577265"/>
            <a:ext cx="2460267" cy="584775"/>
          </a:xfrm>
          <a:prstGeom prst="rect">
            <a:avLst/>
          </a:prstGeom>
          <a:noFill/>
        </p:spPr>
        <p:txBody>
          <a:bodyPr wrap="square" rtlCol="0">
            <a:spAutoFit/>
          </a:bodyPr>
          <a:lstStyle/>
          <a:p>
            <a:r>
              <a:rPr lang="en-US" sz="3200" dirty="0"/>
              <a:t>§</a:t>
            </a:r>
            <a:r>
              <a:rPr lang="en-US" sz="3200" dirty="0">
                <a:hlinkClick r:id="rId4"/>
              </a:rPr>
              <a:t>39-2113(6)</a:t>
            </a:r>
            <a:endParaRPr lang="en-US" sz="3200" dirty="0"/>
          </a:p>
        </p:txBody>
      </p:sp>
    </p:spTree>
    <p:extLst>
      <p:ext uri="{BB962C8B-B14F-4D97-AF65-F5344CB8AC3E}">
        <p14:creationId xmlns:p14="http://schemas.microsoft.com/office/powerpoint/2010/main" val="72962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3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0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272845"/>
            <a:ext cx="8282227" cy="1120877"/>
          </a:xfrm>
        </p:spPr>
        <p:txBody>
          <a:bodyPr/>
          <a:lstStyle/>
          <a:p>
            <a:r>
              <a:rPr lang="en-US" dirty="0">
                <a:latin typeface="+mj-lt"/>
              </a:rPr>
              <a:t>What is the Process?</a:t>
            </a:r>
          </a:p>
        </p:txBody>
      </p:sp>
      <p:sp>
        <p:nvSpPr>
          <p:cNvPr id="3" name="Subtitle 2"/>
          <p:cNvSpPr>
            <a:spLocks noGrp="1"/>
          </p:cNvSpPr>
          <p:nvPr>
            <p:ph type="subTitle" idx="1"/>
          </p:nvPr>
        </p:nvSpPr>
        <p:spPr>
          <a:xfrm>
            <a:off x="940872" y="1666567"/>
            <a:ext cx="8124029" cy="4070555"/>
          </a:xfrm>
        </p:spPr>
        <p:txBody>
          <a:bodyPr/>
          <a:lstStyle/>
          <a:p>
            <a:pPr marL="514350" indent="-514350">
              <a:spcAft>
                <a:spcPts val="1200"/>
              </a:spcAft>
              <a:buFont typeface="+mj-lt"/>
              <a:buAutoNum type="arabicParenR"/>
            </a:pPr>
            <a:r>
              <a:rPr lang="en-US" dirty="0">
                <a:latin typeface="+mn-lt"/>
              </a:rPr>
              <a:t>File a request with the Secretary of the Board.</a:t>
            </a:r>
          </a:p>
          <a:p>
            <a:pPr marL="514350" indent="-514350">
              <a:spcAft>
                <a:spcPts val="1200"/>
              </a:spcAft>
              <a:buFont typeface="+mj-lt"/>
              <a:buAutoNum type="arabicParenR"/>
            </a:pPr>
            <a:r>
              <a:rPr lang="en-US" dirty="0">
                <a:latin typeface="+mn-lt"/>
              </a:rPr>
              <a:t>The Secretary of the Board sets a hearing date for no later than 60 days after the filing of a </a:t>
            </a:r>
            <a:r>
              <a:rPr lang="en-US" u="sng" dirty="0">
                <a:latin typeface="+mn-lt"/>
              </a:rPr>
              <a:t>complete</a:t>
            </a:r>
            <a:r>
              <a:rPr lang="en-US" dirty="0">
                <a:latin typeface="+mn-lt"/>
              </a:rPr>
              <a:t> request.</a:t>
            </a:r>
          </a:p>
          <a:p>
            <a:pPr marL="514350" indent="-514350">
              <a:spcAft>
                <a:spcPts val="1200"/>
              </a:spcAft>
              <a:buFont typeface="+mj-lt"/>
              <a:buAutoNum type="arabicParenR"/>
            </a:pPr>
            <a:r>
              <a:rPr lang="en-US" dirty="0">
                <a:latin typeface="+mn-lt"/>
              </a:rPr>
              <a:t>A notice is given to the requesting party at least ten (10) days prior to the hearing.</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11</a:t>
            </a:fld>
            <a:endParaRPr lang="en-US" dirty="0">
              <a:solidFill>
                <a:prstClr val="black"/>
              </a:solidFill>
              <a:latin typeface="Calibri"/>
            </a:endParaRPr>
          </a:p>
        </p:txBody>
      </p:sp>
      <p:sp>
        <p:nvSpPr>
          <p:cNvPr id="8" name="TextBox 7"/>
          <p:cNvSpPr txBox="1"/>
          <p:nvPr/>
        </p:nvSpPr>
        <p:spPr>
          <a:xfrm>
            <a:off x="5279924" y="6241440"/>
            <a:ext cx="3864078" cy="400110"/>
          </a:xfrm>
          <a:prstGeom prst="rect">
            <a:avLst/>
          </a:prstGeom>
          <a:noFill/>
        </p:spPr>
        <p:txBody>
          <a:bodyPr wrap="square" rtlCol="0">
            <a:spAutoFit/>
          </a:bodyPr>
          <a:lstStyle/>
          <a:p>
            <a:r>
              <a:rPr lang="en-US" sz="2000" dirty="0">
                <a:solidFill>
                  <a:prstClr val="black"/>
                </a:solidFill>
                <a:latin typeface="Calibri"/>
                <a:hlinkClick r:id="rId3"/>
              </a:rPr>
              <a:t>428 NAC 2-004D, E and F, Page 94</a:t>
            </a:r>
            <a:endParaRPr lang="en-US" sz="2000" dirty="0">
              <a:solidFill>
                <a:prstClr val="black"/>
              </a:solidFill>
              <a:latin typeface="Calibri"/>
            </a:endParaRPr>
          </a:p>
        </p:txBody>
      </p:sp>
      <p:sp>
        <p:nvSpPr>
          <p:cNvPr id="5" name="TextBox 4"/>
          <p:cNvSpPr txBox="1"/>
          <p:nvPr/>
        </p:nvSpPr>
        <p:spPr>
          <a:xfrm>
            <a:off x="2949677" y="2271252"/>
            <a:ext cx="6115224" cy="461665"/>
          </a:xfrm>
          <a:prstGeom prst="rect">
            <a:avLst/>
          </a:prstGeom>
          <a:noFill/>
        </p:spPr>
        <p:txBody>
          <a:bodyPr wrap="square" rtlCol="0">
            <a:spAutoFit/>
          </a:bodyPr>
          <a:lstStyle/>
          <a:p>
            <a:r>
              <a:rPr lang="en-US" sz="2400" b="1" i="1" dirty="0">
                <a:solidFill>
                  <a:srgbClr val="FF0000"/>
                </a:solidFill>
              </a:rPr>
              <a:t>Timely submittal is important to avoid delays!  </a:t>
            </a:r>
          </a:p>
        </p:txBody>
      </p:sp>
    </p:spTree>
    <p:extLst>
      <p:ext uri="{BB962C8B-B14F-4D97-AF65-F5344CB8AC3E}">
        <p14:creationId xmlns:p14="http://schemas.microsoft.com/office/powerpoint/2010/main" val="248242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132382"/>
            <a:ext cx="8282227" cy="1054177"/>
          </a:xfrm>
        </p:spPr>
        <p:txBody>
          <a:bodyPr/>
          <a:lstStyle/>
          <a:p>
            <a:r>
              <a:rPr lang="en-US" dirty="0">
                <a:latin typeface="+mj-lt"/>
              </a:rPr>
              <a:t>What is the Process? </a:t>
            </a:r>
            <a:r>
              <a:rPr lang="en-US" sz="3600" dirty="0">
                <a:latin typeface="+mj-lt"/>
              </a:rPr>
              <a:t>(continued)</a:t>
            </a:r>
            <a:endParaRPr lang="en-US" dirty="0">
              <a:latin typeface="+mj-lt"/>
            </a:endParaRPr>
          </a:p>
        </p:txBody>
      </p:sp>
      <p:sp>
        <p:nvSpPr>
          <p:cNvPr id="3" name="Subtitle 2"/>
          <p:cNvSpPr>
            <a:spLocks noGrp="1"/>
          </p:cNvSpPr>
          <p:nvPr>
            <p:ph type="subTitle" idx="1"/>
          </p:nvPr>
        </p:nvSpPr>
        <p:spPr>
          <a:xfrm>
            <a:off x="861773" y="1186559"/>
            <a:ext cx="8124029" cy="4830783"/>
          </a:xfrm>
        </p:spPr>
        <p:txBody>
          <a:bodyPr/>
          <a:lstStyle/>
          <a:p>
            <a:pPr marL="514350" lvl="0" indent="-514350">
              <a:spcAft>
                <a:spcPts val="1800"/>
              </a:spcAft>
              <a:buFont typeface="+mj-lt"/>
              <a:buAutoNum type="arabicParenR" startAt="4"/>
            </a:pPr>
            <a:r>
              <a:rPr lang="en-US" dirty="0">
                <a:latin typeface="Calibri"/>
              </a:rPr>
              <a:t>On the date of the hearing, the NBCS</a:t>
            </a:r>
          </a:p>
          <a:p>
            <a:pPr marL="914391" lvl="1" indent="-514350">
              <a:spcAft>
                <a:spcPts val="1800"/>
              </a:spcAft>
              <a:buFont typeface="+mj-lt"/>
              <a:buAutoNum type="alphaUcPeriod"/>
            </a:pPr>
            <a:r>
              <a:rPr lang="en-US" dirty="0">
                <a:latin typeface="Calibri"/>
              </a:rPr>
              <a:t>Considers all information submitted</a:t>
            </a:r>
          </a:p>
          <a:p>
            <a:pPr marL="914391" lvl="1" indent="-514350">
              <a:spcAft>
                <a:spcPts val="1800"/>
              </a:spcAft>
              <a:buFont typeface="+mj-lt"/>
              <a:buAutoNum type="alphaUcPeriod"/>
            </a:pPr>
            <a:r>
              <a:rPr lang="en-US" dirty="0">
                <a:latin typeface="Calibri"/>
              </a:rPr>
              <a:t>Votes (needs an affirmative vote of at least 6 Board members)</a:t>
            </a:r>
          </a:p>
          <a:p>
            <a:pPr marL="1314430" lvl="2" indent="-514350">
              <a:spcAft>
                <a:spcPts val="1800"/>
              </a:spcAft>
              <a:buFont typeface="+mj-lt"/>
              <a:buAutoNum type="romanLcPeriod"/>
            </a:pPr>
            <a:r>
              <a:rPr lang="en-US" dirty="0">
                <a:latin typeface="Calibri"/>
              </a:rPr>
              <a:t>to </a:t>
            </a:r>
            <a:r>
              <a:rPr lang="en-US" b="1" dirty="0">
                <a:latin typeface="Calibri"/>
              </a:rPr>
              <a:t>grant or deny, in whole or in part</a:t>
            </a:r>
            <a:r>
              <a:rPr lang="en-US" dirty="0">
                <a:latin typeface="Calibri"/>
              </a:rPr>
              <a:t>, or to</a:t>
            </a:r>
          </a:p>
          <a:p>
            <a:pPr marL="1314430" lvl="2" indent="-514350">
              <a:spcAft>
                <a:spcPts val="1800"/>
              </a:spcAft>
              <a:buFont typeface="+mj-lt"/>
              <a:buAutoNum type="romanLcPeriod"/>
            </a:pPr>
            <a:r>
              <a:rPr lang="en-US" dirty="0">
                <a:latin typeface="Calibri"/>
              </a:rPr>
              <a:t>continue the hearing until the next Board meeting</a:t>
            </a:r>
          </a:p>
          <a:p>
            <a:pPr marL="514350" indent="-514350">
              <a:spcAft>
                <a:spcPts val="1800"/>
              </a:spcAft>
              <a:buFont typeface="+mj-lt"/>
              <a:buAutoNum type="arabicParenR" startAt="4"/>
            </a:pPr>
            <a:r>
              <a:rPr lang="en-US" dirty="0">
                <a:latin typeface="Calibri"/>
              </a:rPr>
              <a:t>Decision can be appealed in accordance with the Administrative Procedures Act</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12</a:t>
            </a:fld>
            <a:endParaRPr lang="en-US" dirty="0">
              <a:solidFill>
                <a:prstClr val="black"/>
              </a:solidFill>
              <a:latin typeface="Calibri"/>
            </a:endParaRPr>
          </a:p>
        </p:txBody>
      </p:sp>
      <p:sp>
        <p:nvSpPr>
          <p:cNvPr id="7" name="TextBox 6"/>
          <p:cNvSpPr txBox="1"/>
          <p:nvPr/>
        </p:nvSpPr>
        <p:spPr>
          <a:xfrm>
            <a:off x="5279924" y="6241440"/>
            <a:ext cx="3864078" cy="400110"/>
          </a:xfrm>
          <a:prstGeom prst="rect">
            <a:avLst/>
          </a:prstGeom>
          <a:noFill/>
        </p:spPr>
        <p:txBody>
          <a:bodyPr wrap="square" rtlCol="0">
            <a:spAutoFit/>
          </a:bodyPr>
          <a:lstStyle/>
          <a:p>
            <a:r>
              <a:rPr lang="en-US" sz="2000" dirty="0">
                <a:solidFill>
                  <a:prstClr val="black"/>
                </a:solidFill>
                <a:latin typeface="Calibri"/>
                <a:hlinkClick r:id="rId3"/>
              </a:rPr>
              <a:t>428 NAC 2-004D, E and F, Page 94</a:t>
            </a:r>
            <a:endParaRPr lang="en-US" sz="2000" dirty="0">
              <a:solidFill>
                <a:prstClr val="black"/>
              </a:solidFill>
              <a:latin typeface="Calibri"/>
            </a:endParaRPr>
          </a:p>
        </p:txBody>
      </p:sp>
    </p:spTree>
    <p:extLst>
      <p:ext uri="{BB962C8B-B14F-4D97-AF65-F5344CB8AC3E}">
        <p14:creationId xmlns:p14="http://schemas.microsoft.com/office/powerpoint/2010/main" val="2958381549"/>
      </p:ext>
    </p:extLst>
  </p:cSld>
  <p:clrMapOvr>
    <a:masterClrMapping/>
  </p:clrMapOvr>
  <mc:AlternateContent xmlns:mc="http://schemas.openxmlformats.org/markup-compatibility/2006" xmlns:p14="http://schemas.microsoft.com/office/powerpoint/2010/main">
    <mc:Choice Requires="p14">
      <p:transition spd="slow" p14:dur="2000" advTm="14000"/>
    </mc:Choice>
    <mc:Fallback xmlns="">
      <p:transition spd="slow" advTm="1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60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90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281358"/>
            <a:ext cx="8282227" cy="1474593"/>
          </a:xfrm>
        </p:spPr>
        <p:txBody>
          <a:bodyPr/>
          <a:lstStyle/>
          <a:p>
            <a:r>
              <a:rPr lang="en-US" dirty="0">
                <a:latin typeface="+mj-lt"/>
              </a:rPr>
              <a:t>NBCS Requirements for Relaxation of Standards Requests</a:t>
            </a:r>
          </a:p>
        </p:txBody>
      </p:sp>
      <p:sp>
        <p:nvSpPr>
          <p:cNvPr id="3" name="Subtitle 2"/>
          <p:cNvSpPr>
            <a:spLocks noGrp="1"/>
          </p:cNvSpPr>
          <p:nvPr>
            <p:ph type="subTitle" idx="1"/>
          </p:nvPr>
        </p:nvSpPr>
        <p:spPr>
          <a:xfrm>
            <a:off x="861774" y="2037309"/>
            <a:ext cx="8124029" cy="4093443"/>
          </a:xfrm>
        </p:spPr>
        <p:txBody>
          <a:bodyPr/>
          <a:lstStyle/>
          <a:p>
            <a:pPr>
              <a:spcAft>
                <a:spcPts val="1800"/>
              </a:spcAft>
            </a:pPr>
            <a:r>
              <a:rPr lang="en-US" dirty="0">
                <a:latin typeface="+mn-lt"/>
              </a:rPr>
              <a:t>Thorough analysis and documentation is required</a:t>
            </a:r>
          </a:p>
          <a:p>
            <a:pPr marL="914388" lvl="1" indent="-457200">
              <a:spcAft>
                <a:spcPts val="1800"/>
              </a:spcAft>
              <a:buFont typeface="Wingdings" panose="05000000000000000000" pitchFamily="2" charset="2"/>
              <a:buChar char="Ø"/>
            </a:pPr>
            <a:r>
              <a:rPr lang="en-US" dirty="0">
                <a:latin typeface="+mn-lt"/>
              </a:rPr>
              <a:t>18 basic submittal requirements (01A1 - 01A18)</a:t>
            </a:r>
          </a:p>
          <a:p>
            <a:r>
              <a:rPr lang="en-US" dirty="0">
                <a:latin typeface="+mn-lt"/>
              </a:rPr>
              <a:t>A relaxation that is granted becomes the minimum standard for that roadway segment or bridge, </a:t>
            </a:r>
            <a:r>
              <a:rPr lang="en-US" b="1" dirty="0">
                <a:latin typeface="+mn-lt"/>
              </a:rPr>
              <a:t>until circumstances change</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13</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hlinkClick r:id="rId3"/>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318725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31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3534" y="0"/>
            <a:ext cx="8282227" cy="1474593"/>
          </a:xfrm>
        </p:spPr>
        <p:txBody>
          <a:bodyPr/>
          <a:lstStyle/>
          <a:p>
            <a:r>
              <a:rPr lang="en-US" dirty="0">
                <a:latin typeface="+mj-lt"/>
              </a:rPr>
              <a:t>Tips for Submitting a Relaxation of Standards Request</a:t>
            </a:r>
          </a:p>
        </p:txBody>
      </p:sp>
      <p:sp>
        <p:nvSpPr>
          <p:cNvPr id="3" name="Subtitle 2"/>
          <p:cNvSpPr>
            <a:spLocks noGrp="1"/>
          </p:cNvSpPr>
          <p:nvPr>
            <p:ph type="subTitle" idx="1"/>
          </p:nvPr>
        </p:nvSpPr>
        <p:spPr>
          <a:xfrm>
            <a:off x="1011732" y="1474593"/>
            <a:ext cx="8124029" cy="4606196"/>
          </a:xfrm>
        </p:spPr>
        <p:txBody>
          <a:bodyPr/>
          <a:lstStyle/>
          <a:p>
            <a:pPr>
              <a:spcAft>
                <a:spcPts val="1800"/>
              </a:spcAft>
            </a:pPr>
            <a:r>
              <a:rPr lang="en-US" dirty="0">
                <a:latin typeface="+mn-lt"/>
              </a:rPr>
              <a:t>Be clear, be specific about what you are requesting (state it in the opening paragraph!) and be complete!</a:t>
            </a:r>
          </a:p>
          <a:p>
            <a:pPr marL="914388" lvl="1" indent="-457200">
              <a:spcAft>
                <a:spcPts val="1800"/>
              </a:spcAft>
              <a:buFont typeface="Wingdings" panose="05000000000000000000" pitchFamily="2" charset="2"/>
              <a:buChar char="§"/>
            </a:pPr>
            <a:r>
              <a:rPr lang="en-US" dirty="0">
                <a:latin typeface="+mn-lt"/>
              </a:rPr>
              <a:t>Table Values </a:t>
            </a:r>
            <a:r>
              <a:rPr lang="en-US" u="sng" dirty="0">
                <a:latin typeface="+mn-lt"/>
              </a:rPr>
              <a:t>and Notes</a:t>
            </a:r>
          </a:p>
          <a:p>
            <a:r>
              <a:rPr lang="en-US" dirty="0">
                <a:latin typeface="+mn-lt"/>
              </a:rPr>
              <a:t>Use terminology that the Board is familiar with, i.e. terminology from </a:t>
            </a:r>
            <a:r>
              <a:rPr lang="en-US" dirty="0">
                <a:latin typeface="+mn-lt"/>
                <a:hlinkClick r:id="rId3"/>
              </a:rPr>
              <a:t>428 NAC 2</a:t>
            </a:r>
            <a:endParaRPr lang="en-US" dirty="0">
              <a:latin typeface="+mn-lt"/>
            </a:endParaRPr>
          </a:p>
          <a:p>
            <a:r>
              <a:rPr lang="en-US" dirty="0">
                <a:latin typeface="+mn-lt"/>
                <a:hlinkClick r:id="rId3"/>
              </a:rPr>
              <a:t>Notes 12-14, Note 16 (b), Note 22</a:t>
            </a:r>
            <a:r>
              <a:rPr lang="en-US" dirty="0">
                <a:latin typeface="+mn-lt"/>
              </a:rPr>
              <a:t> – if meet those requirements, no request is needed! </a:t>
            </a:r>
          </a:p>
          <a:p>
            <a:endParaRPr lang="en-US" dirty="0">
              <a:latin typeface="+mn-lt"/>
            </a:endParaRPr>
          </a:p>
          <a:p>
            <a:endParaRPr lang="en-US" dirty="0">
              <a:latin typeface="+mn-lt"/>
            </a:endParaRPr>
          </a:p>
          <a:p>
            <a:endParaRPr lang="en-US" dirty="0">
              <a:latin typeface="+mn-lt"/>
            </a:endParaRP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14</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hlinkClick r:id="rId3"/>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30206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5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310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310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0"/>
            <a:ext cx="8282227" cy="1474593"/>
          </a:xfrm>
        </p:spPr>
        <p:txBody>
          <a:bodyPr/>
          <a:lstStyle/>
          <a:p>
            <a:r>
              <a:rPr lang="en-US" dirty="0">
                <a:latin typeface="+mj-lt"/>
              </a:rPr>
              <a:t>EXAMPLE</a:t>
            </a:r>
          </a:p>
        </p:txBody>
      </p:sp>
      <p:sp>
        <p:nvSpPr>
          <p:cNvPr id="3" name="Subtitle 2"/>
          <p:cNvSpPr>
            <a:spLocks noGrp="1"/>
          </p:cNvSpPr>
          <p:nvPr>
            <p:ph type="subTitle" idx="1"/>
          </p:nvPr>
        </p:nvSpPr>
        <p:spPr>
          <a:xfrm>
            <a:off x="1269087" y="1911178"/>
            <a:ext cx="7716716" cy="4035295"/>
          </a:xfrm>
        </p:spPr>
        <p:txBody>
          <a:bodyPr/>
          <a:lstStyle/>
          <a:p>
            <a:pPr marL="0" indent="0" algn="ctr">
              <a:lnSpc>
                <a:spcPct val="110000"/>
              </a:lnSpc>
              <a:spcBef>
                <a:spcPts val="450"/>
              </a:spcBef>
              <a:spcAft>
                <a:spcPts val="1800"/>
              </a:spcAft>
              <a:buNone/>
              <a:defRPr/>
            </a:pPr>
            <a:r>
              <a:rPr lang="en-US" b="1" i="1" dirty="0">
                <a:latin typeface="Arial" pitchFamily="34" charset="0"/>
                <a:cs typeface="Arial" pitchFamily="34" charset="0"/>
              </a:rPr>
              <a:t>Relaxation of Standards</a:t>
            </a:r>
          </a:p>
          <a:p>
            <a:pPr marL="0" indent="0" algn="ctr">
              <a:lnSpc>
                <a:spcPct val="110000"/>
              </a:lnSpc>
              <a:spcBef>
                <a:spcPts val="450"/>
              </a:spcBef>
              <a:spcAft>
                <a:spcPts val="1800"/>
              </a:spcAft>
              <a:buNone/>
              <a:defRPr/>
            </a:pPr>
            <a:r>
              <a:rPr lang="en-US" b="1" i="1" dirty="0">
                <a:latin typeface="Arial" pitchFamily="34" charset="0"/>
                <a:cs typeface="Arial" pitchFamily="34" charset="0"/>
              </a:rPr>
              <a:t>For Hypothetical Project</a:t>
            </a:r>
          </a:p>
          <a:p>
            <a:pPr marL="0" indent="0" algn="ctr">
              <a:lnSpc>
                <a:spcPct val="110000"/>
              </a:lnSpc>
              <a:spcBef>
                <a:spcPts val="450"/>
              </a:spcBef>
              <a:spcAft>
                <a:spcPts val="1800"/>
              </a:spcAft>
              <a:buNone/>
              <a:defRPr/>
            </a:pPr>
            <a:r>
              <a:rPr lang="en-US" b="1" i="1" dirty="0">
                <a:latin typeface="Arial" pitchFamily="34" charset="0"/>
                <a:cs typeface="Arial" pitchFamily="34" charset="0"/>
              </a:rPr>
              <a:t>Based on Petersburg NE Project</a:t>
            </a:r>
            <a:endParaRPr lang="en-US" i="1" dirty="0">
              <a:latin typeface="Arial" pitchFamily="34" charset="0"/>
              <a:cs typeface="Arial" pitchFamily="34" charset="0"/>
            </a:endParaRP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15</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hlinkClick r:id="rId3"/>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310442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9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9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1"/>
            <a:ext cx="8282227" cy="1436522"/>
          </a:xfrm>
        </p:spPr>
        <p:txBody>
          <a:bodyPr/>
          <a:lstStyle/>
          <a:p>
            <a:r>
              <a:rPr lang="en-US" dirty="0">
                <a:latin typeface="+mj-lt"/>
              </a:rPr>
              <a:t>EXAMPLE – TABLE FORMAT</a:t>
            </a:r>
            <a:br>
              <a:rPr lang="en-US" dirty="0">
                <a:latin typeface="+mj-lt"/>
              </a:rPr>
            </a:br>
            <a:r>
              <a:rPr lang="en-US" sz="2400" dirty="0">
                <a:latin typeface="+mj-lt"/>
              </a:rPr>
              <a:t>Good Way to Communicate Request to the NBCS</a:t>
            </a:r>
            <a:endParaRPr lang="en-US" dirty="0">
              <a:latin typeface="+mj-lt"/>
            </a:endParaRP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16</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hlinkClick r:id="rId3"/>
              </a:rPr>
              <a:t>428 NAC 2-004, Pages 92-94</a:t>
            </a:r>
            <a:endParaRPr lang="en-US" sz="2000" dirty="0">
              <a:solidFill>
                <a:prstClr val="black"/>
              </a:solidFill>
              <a:latin typeface="Calibri"/>
            </a:endParaRPr>
          </a:p>
        </p:txBody>
      </p:sp>
      <p:pic>
        <p:nvPicPr>
          <p:cNvPr id="8" name="Picture 7">
            <a:extLst>
              <a:ext uri="{FF2B5EF4-FFF2-40B4-BE49-F238E27FC236}">
                <a16:creationId xmlns:a16="http://schemas.microsoft.com/office/drawing/2014/main" id="{0B7278DB-D2C2-45E6-A205-E9E27CFBB330}"/>
              </a:ext>
            </a:extLst>
          </p:cNvPr>
          <p:cNvPicPr>
            <a:picLocks noChangeAspect="1"/>
          </p:cNvPicPr>
          <p:nvPr/>
        </p:nvPicPr>
        <p:blipFill>
          <a:blip r:embed="rId4"/>
          <a:stretch>
            <a:fillRect/>
          </a:stretch>
        </p:blipFill>
        <p:spPr>
          <a:xfrm>
            <a:off x="934338" y="1633578"/>
            <a:ext cx="8209662" cy="4410806"/>
          </a:xfrm>
          <a:prstGeom prst="rect">
            <a:avLst/>
          </a:prstGeom>
        </p:spPr>
      </p:pic>
    </p:spTree>
    <p:extLst>
      <p:ext uri="{BB962C8B-B14F-4D97-AF65-F5344CB8AC3E}">
        <p14:creationId xmlns:p14="http://schemas.microsoft.com/office/powerpoint/2010/main" val="3415593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1"/>
            <a:ext cx="8282227" cy="881500"/>
          </a:xfrm>
        </p:spPr>
        <p:txBody>
          <a:bodyPr/>
          <a:lstStyle/>
          <a:p>
            <a:r>
              <a:rPr lang="en-US" dirty="0">
                <a:latin typeface="+mj-lt"/>
              </a:rPr>
              <a:t>Request SNAFU’s</a:t>
            </a:r>
          </a:p>
        </p:txBody>
      </p:sp>
      <p:sp>
        <p:nvSpPr>
          <p:cNvPr id="3" name="Subtitle 2"/>
          <p:cNvSpPr>
            <a:spLocks noGrp="1"/>
          </p:cNvSpPr>
          <p:nvPr>
            <p:ph type="subTitle" idx="1"/>
          </p:nvPr>
        </p:nvSpPr>
        <p:spPr>
          <a:xfrm>
            <a:off x="1224998" y="881501"/>
            <a:ext cx="7919003" cy="5359939"/>
          </a:xfrm>
        </p:spPr>
        <p:txBody>
          <a:bodyPr/>
          <a:lstStyle/>
          <a:p>
            <a:pPr marL="514350" indent="-514350">
              <a:spcBef>
                <a:spcPts val="450"/>
              </a:spcBef>
              <a:spcAft>
                <a:spcPts val="30"/>
              </a:spcAft>
              <a:buFont typeface="+mj-lt"/>
              <a:buAutoNum type="arabicPeriod"/>
              <a:defRPr/>
            </a:pPr>
            <a:r>
              <a:rPr lang="en-US" sz="2400" dirty="0">
                <a:latin typeface="Arial" pitchFamily="34" charset="0"/>
                <a:cs typeface="Arial" pitchFamily="34" charset="0"/>
              </a:rPr>
              <a:t>Not understandable enough for Board members</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Plans – not complete, not correct, not readable</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Other Documents – incomplete (e.g. design speed for VC), not anticipating obvious questions the Board may have, missing typical sections and signing plans</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Conflicts across various documents (including Resolution)</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Wrong standards applied</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Request doesn’t include all criteria and notes that it should, or includes criteria it doesn’t need to</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Not enough detail describing special hardship</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Adjacent segments – not addressed</a:t>
            </a:r>
          </a:p>
          <a:p>
            <a:pPr marL="514350" indent="-514350">
              <a:spcBef>
                <a:spcPts val="450"/>
              </a:spcBef>
              <a:spcAft>
                <a:spcPts val="30"/>
              </a:spcAft>
              <a:buFont typeface="+mj-lt"/>
              <a:buAutoNum type="arabicPeriod"/>
              <a:defRPr/>
            </a:pPr>
            <a:r>
              <a:rPr lang="en-US" sz="2400" dirty="0">
                <a:latin typeface="Arial" pitchFamily="34" charset="0"/>
                <a:cs typeface="Arial" pitchFamily="34" charset="0"/>
              </a:rPr>
              <a:t>No mitigation?</a:t>
            </a:r>
          </a:p>
          <a:p>
            <a:pPr marL="0" indent="0">
              <a:lnSpc>
                <a:spcPct val="110000"/>
              </a:lnSpc>
              <a:spcBef>
                <a:spcPts val="450"/>
              </a:spcBef>
              <a:spcAft>
                <a:spcPts val="1800"/>
              </a:spcAft>
              <a:buNone/>
              <a:defRPr/>
            </a:pPr>
            <a:endParaRPr lang="en-US" sz="2400" dirty="0">
              <a:latin typeface="Arial" pitchFamily="34" charset="0"/>
              <a:cs typeface="Arial" pitchFamily="34" charset="0"/>
            </a:endParaRP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17</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hlinkClick r:id="rId3"/>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412950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90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9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90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90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90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90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90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90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0"/>
            <a:ext cx="8282227" cy="1474593"/>
          </a:xfrm>
        </p:spPr>
        <p:txBody>
          <a:bodyPr/>
          <a:lstStyle/>
          <a:p>
            <a:r>
              <a:rPr lang="en-US" dirty="0">
                <a:latin typeface="+mj-lt"/>
              </a:rPr>
              <a:t>Failure to Meet Standards</a:t>
            </a:r>
          </a:p>
        </p:txBody>
      </p:sp>
      <p:sp>
        <p:nvSpPr>
          <p:cNvPr id="3" name="Subtitle 2"/>
          <p:cNvSpPr>
            <a:spLocks noGrp="1"/>
          </p:cNvSpPr>
          <p:nvPr>
            <p:ph type="subTitle" idx="1"/>
          </p:nvPr>
        </p:nvSpPr>
        <p:spPr>
          <a:xfrm>
            <a:off x="1269087" y="1460984"/>
            <a:ext cx="7716716" cy="4485489"/>
          </a:xfrm>
        </p:spPr>
        <p:txBody>
          <a:bodyPr/>
          <a:lstStyle/>
          <a:p>
            <a:pPr marL="0" indent="0">
              <a:lnSpc>
                <a:spcPct val="110000"/>
              </a:lnSpc>
              <a:spcBef>
                <a:spcPts val="450"/>
              </a:spcBef>
              <a:spcAft>
                <a:spcPts val="1800"/>
              </a:spcAft>
              <a:buNone/>
              <a:defRPr/>
            </a:pPr>
            <a:r>
              <a:rPr lang="en-US" b="1" i="1" dirty="0">
                <a:latin typeface="Arial" pitchFamily="34" charset="0"/>
                <a:cs typeface="Arial" pitchFamily="34" charset="0"/>
              </a:rPr>
              <a:t>Penalty </a:t>
            </a:r>
            <a:r>
              <a:rPr lang="en-US" b="1" dirty="0">
                <a:latin typeface="Arial" pitchFamily="34" charset="0"/>
                <a:cs typeface="Arial" pitchFamily="34" charset="0"/>
              </a:rPr>
              <a:t>  </a:t>
            </a:r>
          </a:p>
          <a:p>
            <a:pPr marL="214313" indent="-214313" fontAlgn="base">
              <a:lnSpc>
                <a:spcPct val="110000"/>
              </a:lnSpc>
              <a:spcBef>
                <a:spcPts val="450"/>
              </a:spcBef>
              <a:spcAft>
                <a:spcPts val="1800"/>
              </a:spcAft>
              <a:buFont typeface="Wingdings" panose="05000000000000000000" pitchFamily="2" charset="2"/>
              <a:buChar char="Ø"/>
              <a:defRPr/>
            </a:pPr>
            <a:r>
              <a:rPr lang="en-US" i="1" dirty="0">
                <a:latin typeface="Arial" pitchFamily="34" charset="0"/>
                <a:cs typeface="Arial" pitchFamily="34" charset="0"/>
              </a:rPr>
              <a:t>10% reduction </a:t>
            </a:r>
            <a:r>
              <a:rPr lang="en-US" dirty="0">
                <a:latin typeface="Arial" pitchFamily="34" charset="0"/>
                <a:cs typeface="Arial" pitchFamily="34" charset="0"/>
              </a:rPr>
              <a:t>in next year’s State Allocations, for not meeting minimum standards, per §</a:t>
            </a:r>
            <a:r>
              <a:rPr lang="en-US" dirty="0">
                <a:latin typeface="Arial" pitchFamily="34" charset="0"/>
                <a:cs typeface="Arial" pitchFamily="34" charset="0"/>
                <a:hlinkClick r:id="rId3"/>
              </a:rPr>
              <a:t>39-2121(3)</a:t>
            </a:r>
            <a:endParaRPr lang="en-US" dirty="0">
              <a:latin typeface="Arial" pitchFamily="34" charset="0"/>
              <a:cs typeface="Arial" pitchFamily="34" charset="0"/>
            </a:endParaRPr>
          </a:p>
          <a:p>
            <a:pPr marL="214313" indent="-214313" fontAlgn="base">
              <a:lnSpc>
                <a:spcPct val="110000"/>
              </a:lnSpc>
              <a:spcBef>
                <a:spcPts val="450"/>
              </a:spcBef>
              <a:spcAft>
                <a:spcPct val="0"/>
              </a:spcAft>
              <a:buFont typeface="Wingdings" panose="05000000000000000000" pitchFamily="2" charset="2"/>
              <a:buChar char="Ø"/>
              <a:defRPr/>
            </a:pPr>
            <a:r>
              <a:rPr lang="en-US" i="1" dirty="0">
                <a:latin typeface="Arial" pitchFamily="34" charset="0"/>
                <a:cs typeface="Arial" pitchFamily="34" charset="0"/>
              </a:rPr>
              <a:t>Possible loss of Federal Funds (if the work or project if funded in whole or in part with Federal funds)</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9" name="Slide Number Placeholder 8"/>
          <p:cNvSpPr>
            <a:spLocks noGrp="1"/>
          </p:cNvSpPr>
          <p:nvPr>
            <p:ph type="sldNum" idx="4"/>
          </p:nvPr>
        </p:nvSpPr>
        <p:spPr>
          <a:xfrm>
            <a:off x="1269087" y="6241440"/>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18</a:t>
            </a:fld>
            <a:endParaRPr lang="en-US" dirty="0">
              <a:solidFill>
                <a:prstClr val="black"/>
              </a:solidFill>
              <a:latin typeface="Calibri"/>
            </a:endParaRPr>
          </a:p>
        </p:txBody>
      </p:sp>
      <p:sp>
        <p:nvSpPr>
          <p:cNvPr id="7" name="TextBox 6"/>
          <p:cNvSpPr txBox="1"/>
          <p:nvPr/>
        </p:nvSpPr>
        <p:spPr>
          <a:xfrm>
            <a:off x="5943600" y="6279511"/>
            <a:ext cx="3200401" cy="400110"/>
          </a:xfrm>
          <a:prstGeom prst="rect">
            <a:avLst/>
          </a:prstGeom>
          <a:noFill/>
        </p:spPr>
        <p:txBody>
          <a:bodyPr wrap="square" rtlCol="0">
            <a:spAutoFit/>
          </a:bodyPr>
          <a:lstStyle/>
          <a:p>
            <a:r>
              <a:rPr lang="en-US" sz="2000" dirty="0">
                <a:solidFill>
                  <a:prstClr val="black"/>
                </a:solidFill>
                <a:latin typeface="Calibri"/>
                <a:hlinkClick r:id="rId4"/>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111908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9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4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4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1533832" y="1823838"/>
            <a:ext cx="7152968" cy="4596363"/>
          </a:xfrm>
          <a:prstGeom prst="rect">
            <a:avLst/>
          </a:prstGeom>
        </p:spPr>
        <p:txBody>
          <a:bodyPr vert="horz" lIns="68580" tIns="34290" rIns="68580" bIns="34290" rtlCol="0">
            <a:noAutofit/>
          </a:bodyPr>
          <a:lstStyle/>
          <a:p>
            <a:pPr fontAlgn="base">
              <a:lnSpc>
                <a:spcPct val="110000"/>
              </a:lnSpc>
              <a:spcBef>
                <a:spcPts val="450"/>
              </a:spcBef>
              <a:spcAft>
                <a:spcPct val="0"/>
              </a:spcAft>
            </a:pPr>
            <a:r>
              <a:rPr lang="en-US" sz="3600" dirty="0">
                <a:latin typeface="Arial" pitchFamily="34" charset="0"/>
                <a:cs typeface="Arial" pitchFamily="34" charset="0"/>
              </a:rPr>
              <a:t>Federal-aid projects </a:t>
            </a:r>
            <a:r>
              <a:rPr lang="en-US" sz="3600" i="1" dirty="0">
                <a:latin typeface="Arial" pitchFamily="34" charset="0"/>
                <a:cs typeface="Arial" pitchFamily="34" charset="0"/>
              </a:rPr>
              <a:t>may </a:t>
            </a:r>
            <a:r>
              <a:rPr lang="en-US" sz="3600" b="1" i="1" dirty="0">
                <a:latin typeface="Arial" pitchFamily="34" charset="0"/>
                <a:cs typeface="Arial" pitchFamily="34" charset="0"/>
              </a:rPr>
              <a:t>also</a:t>
            </a:r>
            <a:r>
              <a:rPr lang="en-US" sz="3600" i="1" dirty="0">
                <a:latin typeface="Arial" pitchFamily="34" charset="0"/>
                <a:cs typeface="Arial" pitchFamily="34" charset="0"/>
              </a:rPr>
              <a:t> require a </a:t>
            </a:r>
            <a:r>
              <a:rPr lang="en-US" sz="3600" b="1" i="1" dirty="0">
                <a:latin typeface="Arial" pitchFamily="34" charset="0"/>
                <a:cs typeface="Arial" pitchFamily="34" charset="0"/>
              </a:rPr>
              <a:t>Design Exception </a:t>
            </a:r>
            <a:r>
              <a:rPr lang="en-US" sz="3600" i="1" dirty="0">
                <a:latin typeface="Arial" pitchFamily="34" charset="0"/>
                <a:cs typeface="Arial" pitchFamily="34" charset="0"/>
              </a:rPr>
              <a:t>from FHWA.   </a:t>
            </a:r>
          </a:p>
          <a:p>
            <a:pPr fontAlgn="base">
              <a:lnSpc>
                <a:spcPct val="110000"/>
              </a:lnSpc>
              <a:spcBef>
                <a:spcPts val="450"/>
              </a:spcBef>
              <a:spcAft>
                <a:spcPct val="0"/>
              </a:spcAft>
            </a:pPr>
            <a:endParaRPr lang="en-US" sz="3600" i="1" dirty="0">
              <a:latin typeface="Arial" pitchFamily="34" charset="0"/>
              <a:cs typeface="Arial" pitchFamily="34" charset="0"/>
            </a:endParaRPr>
          </a:p>
          <a:p>
            <a:pPr fontAlgn="base">
              <a:lnSpc>
                <a:spcPct val="110000"/>
              </a:lnSpc>
              <a:spcBef>
                <a:spcPts val="450"/>
              </a:spcBef>
              <a:spcAft>
                <a:spcPct val="0"/>
              </a:spcAft>
            </a:pPr>
            <a:r>
              <a:rPr lang="en-US" sz="3600" dirty="0">
                <a:latin typeface="Arial" pitchFamily="34" charset="0"/>
                <a:cs typeface="Arial" pitchFamily="34" charset="0"/>
              </a:rPr>
              <a:t>Projects of Division Interest (PoDI) per </a:t>
            </a:r>
            <a:r>
              <a:rPr lang="en-US" sz="3600" dirty="0">
                <a:latin typeface="Arial" pitchFamily="34" charset="0"/>
                <a:cs typeface="Arial" pitchFamily="34" charset="0"/>
                <a:hlinkClick r:id="rId3"/>
              </a:rPr>
              <a:t>FHWA/NDOT Stewardship Agreement</a:t>
            </a:r>
            <a:endParaRPr lang="en-US" sz="3600" i="1" dirty="0">
              <a:latin typeface="Arial" pitchFamily="34" charset="0"/>
              <a:cs typeface="Arial" pitchFamily="34" charset="0"/>
            </a:endParaRPr>
          </a:p>
          <a:p>
            <a:pPr>
              <a:lnSpc>
                <a:spcPct val="110000"/>
              </a:lnSpc>
              <a:spcBef>
                <a:spcPts val="450"/>
              </a:spcBef>
              <a:defRPr/>
            </a:pPr>
            <a:endParaRPr lang="en-US" sz="400" dirty="0">
              <a:latin typeface="Arial" pitchFamily="34" charset="0"/>
              <a:cs typeface="Arial" pitchFamily="34" charset="0"/>
            </a:endParaRPr>
          </a:p>
          <a:p>
            <a:pPr marL="257175" indent="-257175" fontAlgn="base">
              <a:spcBef>
                <a:spcPct val="20000"/>
              </a:spcBef>
              <a:spcAft>
                <a:spcPct val="0"/>
              </a:spcAft>
              <a:buFont typeface="Arial" pitchFamily="34" charset="0"/>
              <a:buChar char="•"/>
              <a:defRPr/>
            </a:pPr>
            <a:endParaRPr lang="en-US" sz="3600" dirty="0">
              <a:latin typeface="Arial" pitchFamily="34" charset="0"/>
              <a:cs typeface="Arial" pitchFamily="34" charset="0"/>
            </a:endParaRPr>
          </a:p>
        </p:txBody>
      </p:sp>
      <p:sp>
        <p:nvSpPr>
          <p:cNvPr id="10" name="Rectangle 2"/>
          <p:cNvSpPr txBox="1">
            <a:spLocks noChangeArrowheads="1"/>
          </p:cNvSpPr>
          <p:nvPr/>
        </p:nvSpPr>
        <p:spPr>
          <a:xfrm>
            <a:off x="1221450" y="343951"/>
            <a:ext cx="6229640" cy="1135935"/>
          </a:xfrm>
          <a:prstGeom prst="rect">
            <a:avLst/>
          </a:prstGeom>
        </p:spPr>
        <p:txBody>
          <a:bodyPr vert="horz" lIns="68580" tIns="34290" rIns="68580" bIns="34290" rtlCol="0" anchor="ctr">
            <a:noAutofit/>
          </a:bodyPr>
          <a:lstStyle/>
          <a:p>
            <a:pPr algn="ctr">
              <a:spcBef>
                <a:spcPct val="0"/>
              </a:spcBef>
              <a:defRPr/>
            </a:pPr>
            <a:r>
              <a:rPr lang="en-US" sz="3200" dirty="0">
                <a:latin typeface="Arial Black" pitchFamily="34" charset="0"/>
                <a:ea typeface="+mj-ea"/>
                <a:cs typeface="+mj-cs"/>
              </a:rPr>
              <a:t>In Addition to a</a:t>
            </a:r>
          </a:p>
          <a:p>
            <a:pPr algn="ctr">
              <a:spcBef>
                <a:spcPct val="0"/>
              </a:spcBef>
              <a:defRPr/>
            </a:pPr>
            <a:r>
              <a:rPr lang="en-US" sz="3200" dirty="0">
                <a:latin typeface="Arial Black" pitchFamily="34" charset="0"/>
                <a:ea typeface="+mj-ea"/>
                <a:cs typeface="+mj-cs"/>
              </a:rPr>
              <a:t>Relaxation of Standards</a:t>
            </a:r>
          </a:p>
        </p:txBody>
      </p:sp>
      <p:sp>
        <p:nvSpPr>
          <p:cNvPr id="4" name="TextBox 3"/>
          <p:cNvSpPr txBox="1"/>
          <p:nvPr/>
        </p:nvSpPr>
        <p:spPr>
          <a:xfrm>
            <a:off x="7913678" y="6420202"/>
            <a:ext cx="1230322" cy="369332"/>
          </a:xfrm>
          <a:prstGeom prst="rect">
            <a:avLst/>
          </a:prstGeom>
          <a:noFill/>
        </p:spPr>
        <p:txBody>
          <a:bodyPr wrap="square" rtlCol="0">
            <a:spAutoFit/>
          </a:bodyPr>
          <a:lstStyle/>
          <a:p>
            <a:r>
              <a:rPr lang="en-US" dirty="0">
                <a:solidFill>
                  <a:prstClr val="black"/>
                </a:solidFill>
                <a:latin typeface="Calibri"/>
              </a:rPr>
              <a:t>Slide </a:t>
            </a:r>
            <a:fld id="{C2D32FDB-7D58-44DF-9F92-E1ECE4898083}" type="slidenum">
              <a:rPr lang="en-US" smtClean="0">
                <a:solidFill>
                  <a:prstClr val="black"/>
                </a:solidFill>
                <a:latin typeface="Calibri"/>
              </a:rPr>
              <a:t>19</a:t>
            </a:fld>
            <a:endParaRPr lang="en-US" dirty="0">
              <a:solidFill>
                <a:prstClr val="black"/>
              </a:solidFill>
              <a:latin typeface="Calibri"/>
            </a:endParaRPr>
          </a:p>
        </p:txBody>
      </p:sp>
      <p:pic>
        <p:nvPicPr>
          <p:cNvPr id="7" name="Picture 6"/>
          <p:cNvPicPr>
            <a:picLocks noChangeAspect="1"/>
          </p:cNvPicPr>
          <p:nvPr/>
        </p:nvPicPr>
        <p:blipFill>
          <a:blip r:embed="rId4"/>
          <a:stretch>
            <a:fillRect/>
          </a:stretch>
        </p:blipFill>
        <p:spPr>
          <a:xfrm rot="16200000">
            <a:off x="-2803496" y="2816123"/>
            <a:ext cx="6841067" cy="1208821"/>
          </a:xfrm>
          <a:prstGeom prst="rect">
            <a:avLst/>
          </a:prstGeom>
        </p:spPr>
      </p:pic>
      <p:pic>
        <p:nvPicPr>
          <p:cNvPr id="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51089" y="14981"/>
            <a:ext cx="1578611" cy="154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075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861775" y="139148"/>
            <a:ext cx="8229600" cy="1692490"/>
          </a:xfrm>
          <a:prstGeom prst="rect">
            <a:avLst/>
          </a:prstGeom>
          <a:noFill/>
        </p:spPr>
        <p:txBody>
          <a:bodyPr wrap="square" anchor="ctr"/>
          <a:lstStyle>
            <a:lvl1pPr lvl="0">
              <a:defRPr/>
            </a:lvl1pPr>
          </a:lstStyle>
          <a:p>
            <a:pPr lvl="0" algn="ctr"/>
            <a:r>
              <a:rPr lang="en-US" sz="3600" dirty="0">
                <a:latin typeface="+mj-lt"/>
              </a:rPr>
              <a:t>Chapter 2 (</a:t>
            </a:r>
            <a:r>
              <a:rPr sz="3600" dirty="0">
                <a:latin typeface="+mj-lt"/>
              </a:rPr>
              <a:t>428 </a:t>
            </a:r>
            <a:r>
              <a:rPr lang="en-US" sz="3600" dirty="0">
                <a:latin typeface="+mj-lt"/>
              </a:rPr>
              <a:t>NAC</a:t>
            </a:r>
            <a:r>
              <a:rPr sz="3600" dirty="0">
                <a:latin typeface="+mj-lt"/>
              </a:rPr>
              <a:t> 2</a:t>
            </a:r>
            <a:r>
              <a:rPr lang="en-US" sz="3600" dirty="0">
                <a:latin typeface="+mj-lt"/>
              </a:rPr>
              <a:t>)</a:t>
            </a:r>
            <a:endParaRPr sz="3600" dirty="0">
              <a:latin typeface="+mj-lt"/>
            </a:endParaRPr>
          </a:p>
          <a:p>
            <a:pPr lvl="0" algn="ctr"/>
            <a:r>
              <a:rPr sz="3600" dirty="0">
                <a:latin typeface="+mj-lt"/>
              </a:rPr>
              <a:t>Procedures for Standards</a:t>
            </a:r>
            <a:br>
              <a:rPr lang="en-US" sz="3600" dirty="0">
                <a:latin typeface="+mj-lt"/>
              </a:rPr>
            </a:br>
            <a:r>
              <a:rPr lang="en-US" sz="3600" dirty="0">
                <a:latin typeface="+mj-lt"/>
              </a:rPr>
              <a:t>How it is Organized</a:t>
            </a:r>
            <a:r>
              <a:rPr sz="3600" dirty="0">
                <a:latin typeface="+mj-lt"/>
              </a:rPr>
              <a:t> </a:t>
            </a:r>
          </a:p>
        </p:txBody>
      </p:sp>
      <p:sp>
        <p:nvSpPr>
          <p:cNvPr id="6" name="TextBox 5"/>
          <p:cNvSpPr txBox="1"/>
          <p:nvPr/>
        </p:nvSpPr>
        <p:spPr>
          <a:xfrm>
            <a:off x="1" y="0"/>
            <a:ext cx="861774" cy="6858000"/>
          </a:xfrm>
          <a:prstGeom prst="rect">
            <a:avLst/>
          </a:prstGeom>
          <a:solidFill>
            <a:srgbClr val="92D050"/>
          </a:solidFill>
        </p:spPr>
        <p:txBody>
          <a:bodyPr vert="vert270" wrap="square" rtlCol="0">
            <a:spAutoFit/>
          </a:bodyPr>
          <a:lstStyle/>
          <a:p>
            <a:pPr algn="ctr"/>
            <a:r>
              <a:rPr lang="en-US" sz="4400" dirty="0">
                <a:solidFill>
                  <a:prstClr val="black"/>
                </a:solidFill>
                <a:latin typeface="Calibri"/>
              </a:rPr>
              <a:t> Title 428 Table of Contents</a:t>
            </a:r>
          </a:p>
        </p:txBody>
      </p:sp>
      <p:sp>
        <p:nvSpPr>
          <p:cNvPr id="7" name="TextBox 6"/>
          <p:cNvSpPr txBox="1"/>
          <p:nvPr/>
        </p:nvSpPr>
        <p:spPr>
          <a:xfrm>
            <a:off x="1101378" y="6457762"/>
            <a:ext cx="1747157" cy="369332"/>
          </a:xfrm>
          <a:prstGeom prst="rect">
            <a:avLst/>
          </a:prstGeom>
          <a:noFill/>
        </p:spPr>
        <p:txBody>
          <a:bodyPr wrap="square" rtlCol="0">
            <a:spAutoFit/>
          </a:bodyPr>
          <a:lstStyle/>
          <a:p>
            <a:r>
              <a:rPr lang="en-US" dirty="0">
                <a:solidFill>
                  <a:prstClr val="black"/>
                </a:solidFill>
                <a:latin typeface="Calibri"/>
              </a:rPr>
              <a:t>Slide </a:t>
            </a:r>
            <a:fld id="{8CE5926B-B3D1-4F87-A057-4F4DC2707035}" type="slidenum">
              <a:rPr lang="en-US">
                <a:solidFill>
                  <a:prstClr val="black"/>
                </a:solidFill>
                <a:latin typeface="Calibri"/>
              </a:rPr>
              <a:pPr/>
              <a:t>2</a:t>
            </a:fld>
            <a:endParaRPr lang="en-US" dirty="0">
              <a:solidFill>
                <a:prstClr val="black"/>
              </a:solidFill>
              <a:latin typeface="Calibri"/>
            </a:endParaRPr>
          </a:p>
        </p:txBody>
      </p:sp>
      <p:graphicFrame>
        <p:nvGraphicFramePr>
          <p:cNvPr id="24" name="Object 23"/>
          <p:cNvGraphicFramePr>
            <a:graphicFrameLocks noChangeAspect="1"/>
          </p:cNvGraphicFramePr>
          <p:nvPr/>
        </p:nvGraphicFramePr>
        <p:xfrm>
          <a:off x="1159048" y="1828489"/>
          <a:ext cx="7433819" cy="4619825"/>
        </p:xfrm>
        <a:graphic>
          <a:graphicData uri="http://schemas.openxmlformats.org/presentationml/2006/ole">
            <mc:AlternateContent xmlns:mc="http://schemas.openxmlformats.org/markup-compatibility/2006">
              <mc:Choice xmlns:v="urn:schemas-microsoft-com:vml" Requires="v">
                <p:oleObj spid="_x0000_s1026" name="Worksheet" r:id="rId4" imgW="6391390" imgH="3971803" progId="Excel.Sheet.12">
                  <p:embed/>
                </p:oleObj>
              </mc:Choice>
              <mc:Fallback>
                <p:oleObj name="Worksheet" r:id="rId4" imgW="6391390" imgH="3971803" progId="Excel.Sheet.12">
                  <p:embed/>
                  <p:pic>
                    <p:nvPicPr>
                      <p:cNvPr id="24" name="Object 23"/>
                      <p:cNvPicPr/>
                      <p:nvPr/>
                    </p:nvPicPr>
                    <p:blipFill>
                      <a:blip r:embed="rId5"/>
                      <a:stretch>
                        <a:fillRect/>
                      </a:stretch>
                    </p:blipFill>
                    <p:spPr>
                      <a:xfrm>
                        <a:off x="1159048" y="1828489"/>
                        <a:ext cx="7433819" cy="4619825"/>
                      </a:xfrm>
                      <a:prstGeom prst="rect">
                        <a:avLst/>
                      </a:prstGeom>
                    </p:spPr>
                  </p:pic>
                </p:oleObj>
              </mc:Fallback>
            </mc:AlternateContent>
          </a:graphicData>
        </a:graphic>
      </p:graphicFrame>
      <p:sp>
        <p:nvSpPr>
          <p:cNvPr id="8" name="Rectangle 7"/>
          <p:cNvSpPr/>
          <p:nvPr/>
        </p:nvSpPr>
        <p:spPr>
          <a:xfrm>
            <a:off x="1159048" y="4830417"/>
            <a:ext cx="7433819" cy="596348"/>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890974" y="6457890"/>
            <a:ext cx="3200401" cy="400110"/>
          </a:xfrm>
          <a:prstGeom prst="rect">
            <a:avLst/>
          </a:prstGeom>
          <a:noFill/>
        </p:spPr>
        <p:txBody>
          <a:bodyPr wrap="square" rtlCol="0">
            <a:spAutoFit/>
          </a:bodyPr>
          <a:lstStyle/>
          <a:p>
            <a:r>
              <a:rPr lang="en-US" sz="2000" dirty="0">
                <a:solidFill>
                  <a:prstClr val="black"/>
                </a:solidFill>
                <a:latin typeface="Calibri"/>
                <a:hlinkClick r:id="rId6"/>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31800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730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9415F-5E28-4C72-9A93-3805FAAC3C8A}"/>
              </a:ext>
            </a:extLst>
          </p:cNvPr>
          <p:cNvSpPr>
            <a:spLocks noGrp="1"/>
          </p:cNvSpPr>
          <p:nvPr>
            <p:ph type="title"/>
          </p:nvPr>
        </p:nvSpPr>
        <p:spPr>
          <a:xfrm>
            <a:off x="1507138" y="722298"/>
            <a:ext cx="7410093" cy="1143000"/>
          </a:xfrm>
        </p:spPr>
        <p:txBody>
          <a:bodyPr/>
          <a:lstStyle/>
          <a:p>
            <a:r>
              <a:rPr lang="en-US" dirty="0"/>
              <a:t>Relaxation Requests</a:t>
            </a:r>
          </a:p>
        </p:txBody>
      </p:sp>
      <p:sp>
        <p:nvSpPr>
          <p:cNvPr id="3" name="Content Placeholder 2">
            <a:extLst>
              <a:ext uri="{FF2B5EF4-FFF2-40B4-BE49-F238E27FC236}">
                <a16:creationId xmlns:a16="http://schemas.microsoft.com/office/drawing/2014/main" id="{BA8712F5-E3A0-47E7-9156-ECA8D2263113}"/>
              </a:ext>
            </a:extLst>
          </p:cNvPr>
          <p:cNvSpPr>
            <a:spLocks noGrp="1"/>
          </p:cNvSpPr>
          <p:nvPr>
            <p:ph idx="1"/>
          </p:nvPr>
        </p:nvSpPr>
        <p:spPr>
          <a:xfrm>
            <a:off x="2174582" y="1652066"/>
            <a:ext cx="6742649" cy="5102199"/>
          </a:xfrm>
        </p:spPr>
        <p:txBody>
          <a:bodyPr/>
          <a:lstStyle/>
          <a:p>
            <a:r>
              <a:rPr lang="en-US" dirty="0">
                <a:hlinkClick r:id="rId3"/>
              </a:rPr>
              <a:t>428 NAC 2-004</a:t>
            </a:r>
            <a:endParaRPr lang="en-US" dirty="0"/>
          </a:p>
          <a:p>
            <a:r>
              <a:rPr lang="en-US" dirty="0"/>
              <a:t>18 basic requirements</a:t>
            </a:r>
          </a:p>
          <a:p>
            <a:pPr lvl="1"/>
            <a:r>
              <a:rPr lang="en-US" dirty="0">
                <a:hlinkClick r:id="rId3"/>
              </a:rPr>
              <a:t>428 NAC 2-004.01A1 thru 18</a:t>
            </a:r>
            <a:endParaRPr lang="en-US" dirty="0"/>
          </a:p>
          <a:p>
            <a:r>
              <a:rPr lang="en-US" dirty="0"/>
              <a:t>Min. </a:t>
            </a:r>
            <a:r>
              <a:rPr lang="en-US" dirty="0" err="1"/>
              <a:t>Maint</a:t>
            </a:r>
            <a:r>
              <a:rPr lang="en-US" dirty="0"/>
              <a:t>. Roads, Low Water </a:t>
            </a:r>
            <a:r>
              <a:rPr lang="en-US" dirty="0" err="1"/>
              <a:t>Xngs</a:t>
            </a:r>
            <a:endParaRPr lang="en-US" dirty="0"/>
          </a:p>
          <a:p>
            <a:r>
              <a:rPr lang="en-US" dirty="0"/>
              <a:t>Complete submittals</a:t>
            </a:r>
          </a:p>
          <a:p>
            <a:pPr lvl="1"/>
            <a:r>
              <a:rPr lang="en-US" dirty="0"/>
              <a:t>Public Record</a:t>
            </a:r>
          </a:p>
          <a:p>
            <a:pPr lvl="1"/>
            <a:r>
              <a:rPr lang="en-US" dirty="0"/>
              <a:t>Legal Document</a:t>
            </a:r>
          </a:p>
          <a:p>
            <a:pPr lvl="1"/>
            <a:r>
              <a:rPr lang="en-US" dirty="0"/>
              <a:t>Liability</a:t>
            </a:r>
          </a:p>
          <a:p>
            <a:r>
              <a:rPr lang="en-US" dirty="0"/>
              <a:t>Checklist - handout</a:t>
            </a:r>
          </a:p>
        </p:txBody>
      </p:sp>
      <p:sp>
        <p:nvSpPr>
          <p:cNvPr id="4" name="TextBox 3">
            <a:extLst>
              <a:ext uri="{FF2B5EF4-FFF2-40B4-BE49-F238E27FC236}">
                <a16:creationId xmlns:a16="http://schemas.microsoft.com/office/drawing/2014/main" id="{01F71E56-1CD8-4CA1-A0EE-4E4AA8BDB44C}"/>
              </a:ext>
            </a:extLst>
          </p:cNvPr>
          <p:cNvSpPr txBox="1"/>
          <p:nvPr/>
        </p:nvSpPr>
        <p:spPr>
          <a:xfrm rot="16200000">
            <a:off x="-2330803" y="3384339"/>
            <a:ext cx="6031968" cy="707886"/>
          </a:xfrm>
          <a:prstGeom prst="rect">
            <a:avLst/>
          </a:prstGeom>
          <a:noFill/>
        </p:spPr>
        <p:txBody>
          <a:bodyPr wrap="square" rtlCol="0">
            <a:spAutoFit/>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charset="0"/>
                <a:ea typeface="ＭＳ Ｐゴシック" charset="0"/>
              </a:rPr>
              <a:t>Relaxation of Standards</a:t>
            </a:r>
          </a:p>
        </p:txBody>
      </p:sp>
      <p:sp>
        <p:nvSpPr>
          <p:cNvPr id="5" name="TextBox 4">
            <a:extLst>
              <a:ext uri="{FF2B5EF4-FFF2-40B4-BE49-F238E27FC236}">
                <a16:creationId xmlns:a16="http://schemas.microsoft.com/office/drawing/2014/main" id="{53BA9ACE-F369-4917-BF62-15A2A166F30B}"/>
              </a:ext>
            </a:extLst>
          </p:cNvPr>
          <p:cNvSpPr txBox="1"/>
          <p:nvPr/>
        </p:nvSpPr>
        <p:spPr>
          <a:xfrm>
            <a:off x="7913678" y="6420202"/>
            <a:ext cx="1230322" cy="369332"/>
          </a:xfrm>
          <a:prstGeom prst="rect">
            <a:avLst/>
          </a:prstGeom>
          <a:noFill/>
        </p:spPr>
        <p:txBody>
          <a:bodyPr wrap="square" rtlCol="0">
            <a:spAutoFit/>
          </a:bodyPr>
          <a:lstStyle/>
          <a:p>
            <a:r>
              <a:rPr lang="en-US" dirty="0">
                <a:solidFill>
                  <a:prstClr val="black"/>
                </a:solidFill>
                <a:latin typeface="Calibri"/>
              </a:rPr>
              <a:t>Slide </a:t>
            </a:r>
            <a:fld id="{C2D32FDB-7D58-44DF-9F92-E1ECE4898083}" type="slidenum">
              <a:rPr lang="en-US" smtClean="0">
                <a:solidFill>
                  <a:prstClr val="black"/>
                </a:solidFill>
                <a:latin typeface="Calibri"/>
              </a:rPr>
              <a:t>20</a:t>
            </a:fld>
            <a:endParaRPr lang="en-US" dirty="0">
              <a:solidFill>
                <a:prstClr val="black"/>
              </a:solidFill>
              <a:latin typeface="Calibri"/>
            </a:endParaRPr>
          </a:p>
        </p:txBody>
      </p:sp>
    </p:spTree>
    <p:extLst>
      <p:ext uri="{BB962C8B-B14F-4D97-AF65-F5344CB8AC3E}">
        <p14:creationId xmlns:p14="http://schemas.microsoft.com/office/powerpoint/2010/main" val="3058412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7556" y="163696"/>
            <a:ext cx="9144000" cy="1114882"/>
          </a:xfrm>
        </p:spPr>
        <p:txBody>
          <a:bodyPr/>
          <a:lstStyle/>
          <a:p>
            <a:pPr algn="ctr">
              <a:spcAft>
                <a:spcPts val="1200"/>
              </a:spcAft>
            </a:pPr>
            <a:r>
              <a:rPr lang="en-US" sz="3600" dirty="0">
                <a:latin typeface="+mn-lt"/>
              </a:rPr>
              <a:t>If NBCS Minimum Standards Cannot </a:t>
            </a:r>
            <a:r>
              <a:rPr lang="en-US" dirty="0">
                <a:latin typeface="+mn-lt"/>
              </a:rPr>
              <a:t>B</a:t>
            </a:r>
            <a:r>
              <a:rPr lang="en-US" sz="3600" dirty="0">
                <a:latin typeface="+mn-lt"/>
              </a:rPr>
              <a:t>e </a:t>
            </a:r>
            <a:r>
              <a:rPr lang="en-US" dirty="0">
                <a:latin typeface="+mn-lt"/>
              </a:rPr>
              <a:t>M</a:t>
            </a:r>
            <a:r>
              <a:rPr lang="en-US" sz="3600" dirty="0">
                <a:latin typeface="+mn-lt"/>
              </a:rPr>
              <a:t>et</a:t>
            </a:r>
          </a:p>
        </p:txBody>
      </p:sp>
      <p:sp>
        <p:nvSpPr>
          <p:cNvPr id="9" name="TextBox 8">
            <a:extLst>
              <a:ext uri="{FF2B5EF4-FFF2-40B4-BE49-F238E27FC236}">
                <a16:creationId xmlns:a16="http://schemas.microsoft.com/office/drawing/2014/main" id="{1E1A1062-2961-4E31-926C-A4D6F5BAFB7F}"/>
              </a:ext>
            </a:extLst>
          </p:cNvPr>
          <p:cNvSpPr txBox="1"/>
          <p:nvPr/>
        </p:nvSpPr>
        <p:spPr>
          <a:xfrm>
            <a:off x="339932" y="1747566"/>
            <a:ext cx="8695163" cy="2400657"/>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Relaxation of Standards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for a specific work or project.  The NBCS decides these at public Board meetings.  Regulated by Title 428, Chapter 2-004  </a:t>
            </a:r>
          </a:p>
          <a:p>
            <a:pPr marL="514350" marR="0" lvl="0" indent="-514350" algn="l" defTabSz="914400" rtl="0" eaLnBrk="1" fontAlgn="auto" latinLnBrk="0" hangingPunct="1">
              <a:lnSpc>
                <a:spcPct val="100000"/>
              </a:lnSpc>
              <a:spcBef>
                <a:spcPts val="0"/>
              </a:spcBef>
              <a:spcAft>
                <a:spcPts val="1200"/>
              </a:spcAft>
              <a:buClrTx/>
              <a:buSzTx/>
              <a:buFontTx/>
              <a:buAutoNum type="arabicPeriod"/>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Change the Standards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Requires rulemaking, a process involving public comments and public hearing(s).   </a:t>
            </a:r>
          </a:p>
        </p:txBody>
      </p:sp>
      <p:sp>
        <p:nvSpPr>
          <p:cNvPr id="13" name="TextBox 12">
            <a:extLst>
              <a:ext uri="{FF2B5EF4-FFF2-40B4-BE49-F238E27FC236}">
                <a16:creationId xmlns:a16="http://schemas.microsoft.com/office/drawing/2014/main" id="{6BDC2E80-3B65-485C-8742-09C6892B1850}"/>
              </a:ext>
            </a:extLst>
          </p:cNvPr>
          <p:cNvSpPr txBox="1"/>
          <p:nvPr/>
        </p:nvSpPr>
        <p:spPr>
          <a:xfrm>
            <a:off x="-3778" y="1051063"/>
            <a:ext cx="9136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Two</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Options Have Been Available</a:t>
            </a:r>
          </a:p>
        </p:txBody>
      </p:sp>
      <p:sp>
        <p:nvSpPr>
          <p:cNvPr id="12" name="TextBox 11">
            <a:extLst>
              <a:ext uri="{FF2B5EF4-FFF2-40B4-BE49-F238E27FC236}">
                <a16:creationId xmlns:a16="http://schemas.microsoft.com/office/drawing/2014/main" id="{0DA01EA0-0375-47A4-A5E1-737125192BA6}"/>
              </a:ext>
            </a:extLst>
          </p:cNvPr>
          <p:cNvSpPr txBox="1"/>
          <p:nvPr/>
        </p:nvSpPr>
        <p:spPr>
          <a:xfrm>
            <a:off x="8075221" y="6415668"/>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011EF4EE-030D-483F-BFEB-7264A827303D}"/>
              </a:ext>
            </a:extLst>
          </p:cNvPr>
          <p:cNvSpPr txBox="1"/>
          <p:nvPr/>
        </p:nvSpPr>
        <p:spPr>
          <a:xfrm>
            <a:off x="7557" y="4252822"/>
            <a:ext cx="913644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Now there is a third option available</a:t>
            </a:r>
            <a:endPar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05D902BC-C904-4FD2-89D2-5C2D9DBE48CA}"/>
              </a:ext>
            </a:extLst>
          </p:cNvPr>
          <p:cNvSpPr txBox="1"/>
          <p:nvPr/>
        </p:nvSpPr>
        <p:spPr>
          <a:xfrm>
            <a:off x="339931" y="5072635"/>
            <a:ext cx="8695163" cy="523220"/>
          </a:xfrm>
          <a:prstGeom prst="rect">
            <a:avLst/>
          </a:prstGeom>
          <a:noFill/>
        </p:spPr>
        <p:txBody>
          <a:bodyPr wrap="square" rtlCol="0">
            <a:spAutoFit/>
          </a:bodyPr>
          <a:lstStyle/>
          <a:p>
            <a:pPr marL="514350" marR="0" lvl="0" indent="-514350" algn="l" defTabSz="914400" rtl="0" eaLnBrk="1" fontAlgn="auto" latinLnBrk="0" hangingPunct="1">
              <a:lnSpc>
                <a:spcPct val="100000"/>
              </a:lnSpc>
              <a:spcBef>
                <a:spcPts val="0"/>
              </a:spcBef>
              <a:spcAft>
                <a:spcPts val="1200"/>
              </a:spcAft>
              <a:buClrTx/>
              <a:buSzTx/>
              <a:buFont typeface="+mj-lt"/>
              <a:buAutoNum type="arabicPeriod" startAt="3"/>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Multi-Project Program or Strategy      </a:t>
            </a:r>
          </a:p>
        </p:txBody>
      </p:sp>
    </p:spTree>
    <p:extLst>
      <p:ext uri="{BB962C8B-B14F-4D97-AF65-F5344CB8AC3E}">
        <p14:creationId xmlns:p14="http://schemas.microsoft.com/office/powerpoint/2010/main" val="153832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100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2000"/>
                                        <p:tgtEl>
                                          <p:spTgt spid="9"/>
                                        </p:tgtEl>
                                      </p:cBhvr>
                                    </p:animEffect>
                                  </p:childTnLst>
                                </p:cTn>
                              </p:par>
                              <p:par>
                                <p:cTn id="8" presetID="1" presetClass="entr" presetSubtype="0" fill="hold" grpId="0" nodeType="withEffect">
                                  <p:stCondLst>
                                    <p:cond delay="37500"/>
                                  </p:stCondLst>
                                  <p:childTnLst>
                                    <p:set>
                                      <p:cBhvr>
                                        <p:cTn id="9" dur="1" fill="hold">
                                          <p:stCondLst>
                                            <p:cond delay="0"/>
                                          </p:stCondLst>
                                        </p:cTn>
                                        <p:tgtEl>
                                          <p:spTgt spid="3"/>
                                        </p:tgtEl>
                                        <p:attrNameLst>
                                          <p:attrName>style.visibility</p:attrName>
                                        </p:attrNameLst>
                                      </p:cBhvr>
                                      <p:to>
                                        <p:strVal val="visible"/>
                                      </p:to>
                                    </p:set>
                                  </p:childTnLst>
                                </p:cTn>
                              </p:par>
                              <p:par>
                                <p:cTn id="10" presetID="1" presetClass="entr" presetSubtype="0" fill="hold" grpId="0" nodeType="withEffect">
                                  <p:stCondLst>
                                    <p:cond delay="4010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298711" y="27820"/>
            <a:ext cx="8534203" cy="1114882"/>
          </a:xfrm>
        </p:spPr>
        <p:txBody>
          <a:bodyPr/>
          <a:lstStyle/>
          <a:p>
            <a:pPr algn="ctr"/>
            <a:r>
              <a:rPr lang="en-US" dirty="0">
                <a:latin typeface="+mn-lt"/>
                <a:hlinkClick r:id="rId3"/>
              </a:rPr>
              <a:t>§39-2113(7)</a:t>
            </a:r>
            <a:r>
              <a:rPr lang="en-US" dirty="0">
                <a:latin typeface="+mn-lt"/>
              </a:rPr>
              <a:t> -  from LB82 (2019)</a:t>
            </a:r>
          </a:p>
        </p:txBody>
      </p:sp>
      <p:sp>
        <p:nvSpPr>
          <p:cNvPr id="7" name="TextBox 6">
            <a:extLst>
              <a:ext uri="{FF2B5EF4-FFF2-40B4-BE49-F238E27FC236}">
                <a16:creationId xmlns:a16="http://schemas.microsoft.com/office/drawing/2014/main" id="{BBAA9C70-4D71-4540-8924-4BEEAD8BA311}"/>
              </a:ext>
            </a:extLst>
          </p:cNvPr>
          <p:cNvSpPr txBox="1"/>
          <p:nvPr/>
        </p:nvSpPr>
        <p:spPr>
          <a:xfrm>
            <a:off x="298711" y="980700"/>
            <a:ext cx="8737911" cy="453970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Authorizes certain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programs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 be developed</a:t>
            </a:r>
            <a:endPar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Design: </a:t>
            </a:r>
            <a:r>
              <a:rPr kumimoji="0" lang="en-US" sz="2800" b="0" i="0" u="none" strike="noStrike" kern="1200" cap="none" spc="0" normalizeH="0" baseline="0" noProof="0" dirty="0">
                <a:ln>
                  <a:noFill/>
                </a:ln>
                <a:solidFill>
                  <a:srgbClr val="00B050"/>
                </a:solidFill>
                <a:effectLst/>
                <a:uLnTx/>
                <a:uFillTx/>
                <a:latin typeface="Calibri" panose="020F0502020204030204"/>
                <a:ea typeface="+mn-ea"/>
                <a:cs typeface="+mn-cs"/>
              </a:rPr>
              <a:t>practical</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flexible</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context sensitive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Asset preservation, preventative maintenance</a:t>
            </a:r>
          </a:p>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Individual projects and works conforming to the program will have Board preapproval</a:t>
            </a:r>
          </a:p>
          <a:p>
            <a:pPr marL="457200" marR="0" lvl="0" indent="-457200" algn="l" defTabSz="9144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Cooperation between the NBCS and NDOT, counties and municipalities</a:t>
            </a:r>
          </a:p>
          <a:p>
            <a:pPr marL="914400" marR="0" lvl="1" indent="-457200" algn="l" defTabSz="914400" rtl="0" eaLnBrk="1" fontAlgn="auto" latinLnBrk="0" hangingPunct="1">
              <a:lnSpc>
                <a:spcPct val="100000"/>
              </a:lnSpc>
              <a:spcBef>
                <a:spcPts val="0"/>
              </a:spcBef>
              <a:spcAft>
                <a:spcPts val="1800"/>
              </a:spcAft>
              <a:buClrTx/>
              <a:buSzTx/>
              <a:buFont typeface="Courier New" panose="02070309020205020404" pitchFamily="49" charset="0"/>
              <a:buChar char="o"/>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develop, support, approve and implement</a:t>
            </a:r>
          </a:p>
        </p:txBody>
      </p:sp>
      <p:sp>
        <p:nvSpPr>
          <p:cNvPr id="11" name="TextBox 10">
            <a:extLst>
              <a:ext uri="{FF2B5EF4-FFF2-40B4-BE49-F238E27FC236}">
                <a16:creationId xmlns:a16="http://schemas.microsoft.com/office/drawing/2014/main" id="{30002612-2DAF-4EA9-9FB5-4F4FCB240D29}"/>
              </a:ext>
            </a:extLst>
          </p:cNvPr>
          <p:cNvSpPr txBox="1"/>
          <p:nvPr/>
        </p:nvSpPr>
        <p:spPr>
          <a:xfrm>
            <a:off x="8075221" y="6427543"/>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12" name="TextBox 11">
            <a:extLst>
              <a:ext uri="{FF2B5EF4-FFF2-40B4-BE49-F238E27FC236}">
                <a16:creationId xmlns:a16="http://schemas.microsoft.com/office/drawing/2014/main" id="{90B0E981-748F-4992-B2CF-08D29A1919C1}"/>
              </a:ext>
            </a:extLst>
          </p:cNvPr>
          <p:cNvSpPr txBox="1"/>
          <p:nvPr/>
        </p:nvSpPr>
        <p:spPr>
          <a:xfrm>
            <a:off x="2700980" y="5582987"/>
            <a:ext cx="393337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“Practical Design”</a:t>
            </a:r>
          </a:p>
        </p:txBody>
      </p:sp>
    </p:spTree>
    <p:extLst>
      <p:ext uri="{BB962C8B-B14F-4D97-AF65-F5344CB8AC3E}">
        <p14:creationId xmlns:p14="http://schemas.microsoft.com/office/powerpoint/2010/main" val="24230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3910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0"/>
                                        <p:tgtEl>
                                          <p:spTgt spid="7"/>
                                        </p:tgtEl>
                                      </p:cBhvr>
                                    </p:animEffect>
                                  </p:childTnLst>
                                </p:cTn>
                              </p:par>
                              <p:par>
                                <p:cTn id="8" presetID="1" presetClass="entr" presetSubtype="0" fill="hold" grpId="0" nodeType="withEffect">
                                  <p:stCondLst>
                                    <p:cond delay="12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16C2-D2AB-43E3-BA68-88F47D8FB5AD}"/>
              </a:ext>
            </a:extLst>
          </p:cNvPr>
          <p:cNvSpPr>
            <a:spLocks noGrp="1"/>
          </p:cNvSpPr>
          <p:nvPr>
            <p:ph type="title"/>
          </p:nvPr>
        </p:nvSpPr>
        <p:spPr>
          <a:xfrm>
            <a:off x="0" y="0"/>
            <a:ext cx="9144000" cy="1114882"/>
          </a:xfrm>
        </p:spPr>
        <p:txBody>
          <a:bodyPr>
            <a:normAutofit/>
          </a:bodyPr>
          <a:lstStyle/>
          <a:p>
            <a:pPr algn="ctr">
              <a:spcAft>
                <a:spcPts val="1200"/>
              </a:spcAft>
            </a:pPr>
            <a:r>
              <a:rPr lang="en-US" sz="4800" dirty="0"/>
              <a:t>Practical Design</a:t>
            </a:r>
            <a:endParaRPr lang="en-US" sz="4800" b="1" dirty="0"/>
          </a:p>
        </p:txBody>
      </p:sp>
      <p:sp>
        <p:nvSpPr>
          <p:cNvPr id="15" name="TextBox 14">
            <a:extLst>
              <a:ext uri="{FF2B5EF4-FFF2-40B4-BE49-F238E27FC236}">
                <a16:creationId xmlns:a16="http://schemas.microsoft.com/office/drawing/2014/main" id="{A268E36F-52EE-4F80-8E35-B3B2223EFEC2}"/>
              </a:ext>
            </a:extLst>
          </p:cNvPr>
          <p:cNvSpPr txBox="1"/>
          <p:nvPr/>
        </p:nvSpPr>
        <p:spPr>
          <a:xfrm>
            <a:off x="8075221" y="6415668"/>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TextBox 2">
            <a:extLst>
              <a:ext uri="{FF2B5EF4-FFF2-40B4-BE49-F238E27FC236}">
                <a16:creationId xmlns:a16="http://schemas.microsoft.com/office/drawing/2014/main" id="{43E13252-39E9-41FE-8C0A-2B904108054C}"/>
              </a:ext>
            </a:extLst>
          </p:cNvPr>
          <p:cNvSpPr txBox="1"/>
          <p:nvPr/>
        </p:nvSpPr>
        <p:spPr>
          <a:xfrm>
            <a:off x="383822" y="1114882"/>
            <a:ext cx="8952089" cy="480131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300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Primary problem and need</a:t>
            </a:r>
          </a:p>
          <a:p>
            <a:pPr marL="285750" marR="0" lvl="0" indent="-285750" algn="l" defTabSz="914400" rtl="0" eaLnBrk="1" fontAlgn="auto" latinLnBrk="0" hangingPunct="1">
              <a:lnSpc>
                <a:spcPct val="100000"/>
              </a:lnSpc>
              <a:spcBef>
                <a:spcPts val="0"/>
              </a:spcBef>
              <a:spcAft>
                <a:spcPts val="300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Extend the life of assets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Substantial Overall Benefit: 						Cost vs Performance</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Cost/Benefit Analyses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Best Value Analyses</a:t>
            </a:r>
          </a:p>
          <a:p>
            <a:pPr marL="914400" marR="0" lvl="1"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Life Cycle Analyses</a:t>
            </a:r>
          </a:p>
        </p:txBody>
      </p:sp>
    </p:spTree>
    <p:extLst>
      <p:ext uri="{BB962C8B-B14F-4D97-AF65-F5344CB8AC3E}">
        <p14:creationId xmlns:p14="http://schemas.microsoft.com/office/powerpoint/2010/main" val="1685726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a:xfrm>
            <a:off x="304898" y="48149"/>
            <a:ext cx="8534203" cy="1114882"/>
          </a:xfrm>
        </p:spPr>
        <p:txBody>
          <a:bodyPr/>
          <a:lstStyle/>
          <a:p>
            <a:pPr algn="ctr"/>
            <a:r>
              <a:rPr lang="en-US" dirty="0">
                <a:latin typeface="+mn-lt"/>
              </a:rPr>
              <a:t>Why Develop a Program?</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a:xfrm>
            <a:off x="389117" y="2706376"/>
            <a:ext cx="8534203" cy="3435239"/>
          </a:xfrm>
        </p:spPr>
        <p:txBody>
          <a:bodyPr>
            <a:noAutofit/>
          </a:bodyPr>
          <a:lstStyle/>
          <a:p>
            <a:pPr marL="342900" marR="0" lvl="0" indent="-342900">
              <a:lnSpc>
                <a:spcPct val="107000"/>
              </a:lnSpc>
              <a:spcBef>
                <a:spcPts val="0"/>
              </a:spcBef>
              <a:spcAft>
                <a:spcPts val="1800"/>
              </a:spcAft>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“If it ain’t broke, don’t fix it.”  No </a:t>
            </a:r>
            <a:r>
              <a:rPr lang="en-US" sz="2400" dirty="0">
                <a:effectLst/>
                <a:latin typeface="Calibri" panose="020F0502020204030204" pitchFamily="34" charset="0"/>
                <a:ea typeface="Calibri" panose="020F0502020204030204" pitchFamily="34" charset="0"/>
                <a:cs typeface="Times New Roman" panose="02020603050405020304" pitchFamily="18" charset="0"/>
              </a:rPr>
              <a:t>significant, relevant crash history.  </a:t>
            </a:r>
          </a:p>
          <a:p>
            <a:pPr marL="342900" marR="0" lvl="0" indent="-342900">
              <a:lnSpc>
                <a:spcPct val="107000"/>
              </a:lnSpc>
              <a:spcBef>
                <a:spcPts val="0"/>
              </a:spcBef>
              <a:spcAft>
                <a:spcPts val="6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Safety performance, driver expectancy and uniformity are not</a:t>
            </a:r>
          </a:p>
          <a:p>
            <a:pPr lvl="1">
              <a:lnSpc>
                <a:spcPct val="107000"/>
              </a:lnSpc>
              <a:spcBef>
                <a:spcPts val="0"/>
              </a:spcBef>
              <a:spcAft>
                <a:spcPts val="6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substantially or materially improved by building to standards, or  </a:t>
            </a:r>
          </a:p>
          <a:p>
            <a:pPr lvl="1">
              <a:lnSpc>
                <a:spcPct val="107000"/>
              </a:lnSpc>
              <a:spcBef>
                <a:spcPts val="0"/>
              </a:spcBef>
              <a:spcAft>
                <a:spcPts val="180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reduced because added </a:t>
            </a:r>
            <a:r>
              <a:rPr lang="en-US" sz="2000" dirty="0">
                <a:latin typeface="Calibri" panose="020F0502020204030204" pitchFamily="34" charset="0"/>
                <a:ea typeface="Calibri" panose="020F0502020204030204" pitchFamily="34" charset="0"/>
                <a:cs typeface="Times New Roman" panose="02020603050405020304" pitchFamily="18" charset="0"/>
              </a:rPr>
              <a:t>features adequately compensate.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Community needs and values (context sensitive design) are a primary need.  </a:t>
            </a:r>
          </a:p>
        </p:txBody>
      </p:sp>
      <p:sp>
        <p:nvSpPr>
          <p:cNvPr id="4" name="Content Placeholder 2">
            <a:extLst>
              <a:ext uri="{FF2B5EF4-FFF2-40B4-BE49-F238E27FC236}">
                <a16:creationId xmlns:a16="http://schemas.microsoft.com/office/drawing/2014/main" id="{37501A6E-58BA-413F-9F37-36ACF8FC8B54}"/>
              </a:ext>
            </a:extLst>
          </p:cNvPr>
          <p:cNvSpPr txBox="1">
            <a:spLocks/>
          </p:cNvSpPr>
          <p:nvPr/>
        </p:nvSpPr>
        <p:spPr>
          <a:xfrm>
            <a:off x="27872" y="1013717"/>
            <a:ext cx="9116128" cy="876845"/>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j-lt"/>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j-lt"/>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j-lt"/>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rPr>
              <a:t>A recurring situation where meeting NBCS standards costs more than it benefits</a:t>
            </a:r>
          </a:p>
        </p:txBody>
      </p:sp>
      <p:sp>
        <p:nvSpPr>
          <p:cNvPr id="5" name="TextBox 4">
            <a:extLst>
              <a:ext uri="{FF2B5EF4-FFF2-40B4-BE49-F238E27FC236}">
                <a16:creationId xmlns:a16="http://schemas.microsoft.com/office/drawing/2014/main" id="{23AB165E-1828-4E53-AD07-65D1477692BA}"/>
              </a:ext>
            </a:extLst>
          </p:cNvPr>
          <p:cNvSpPr txBox="1"/>
          <p:nvPr/>
        </p:nvSpPr>
        <p:spPr>
          <a:xfrm>
            <a:off x="3239911" y="2036859"/>
            <a:ext cx="384951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such as   .    .    .   </a:t>
            </a:r>
          </a:p>
        </p:txBody>
      </p:sp>
      <p:sp>
        <p:nvSpPr>
          <p:cNvPr id="6" name="TextBox 5">
            <a:extLst>
              <a:ext uri="{FF2B5EF4-FFF2-40B4-BE49-F238E27FC236}">
                <a16:creationId xmlns:a16="http://schemas.microsoft.com/office/drawing/2014/main" id="{AE2C76B1-619D-41D7-88AF-ED7288E80E0F}"/>
              </a:ext>
            </a:extLst>
          </p:cNvPr>
          <p:cNvSpPr txBox="1"/>
          <p:nvPr/>
        </p:nvSpPr>
        <p:spPr>
          <a:xfrm>
            <a:off x="8075221" y="6415668"/>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582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500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1510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160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291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320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373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514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a:xfrm>
            <a:off x="304898" y="0"/>
            <a:ext cx="8534203" cy="877006"/>
          </a:xfrm>
        </p:spPr>
        <p:txBody>
          <a:bodyPr/>
          <a:lstStyle/>
          <a:p>
            <a:pPr algn="ctr"/>
            <a:r>
              <a:rPr lang="en-US" dirty="0">
                <a:latin typeface="+mn-lt"/>
              </a:rPr>
              <a:t>Programs and Safety</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a:xfrm>
            <a:off x="592763" y="1378857"/>
            <a:ext cx="7862615" cy="4397829"/>
          </a:xfrm>
        </p:spPr>
        <p:txBody>
          <a:bodyPr>
            <a:noAutofit/>
          </a:bodyPr>
          <a:lstStyle/>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Safety performance is the uppermost concern of the NBCS.</a:t>
            </a:r>
          </a:p>
          <a:p>
            <a:pPr lvl="1">
              <a:lnSpc>
                <a:spcPct val="107000"/>
              </a:lnSpc>
              <a:spcBef>
                <a:spcPts val="0"/>
              </a:spcBef>
              <a:spcAft>
                <a:spcPts val="18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Programs don’t change that!  </a:t>
            </a:r>
            <a:r>
              <a:rPr lang="en-US" sz="2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60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Safety conscious </a:t>
            </a:r>
            <a:r>
              <a:rPr lang="en-US" sz="3200" dirty="0">
                <a:latin typeface="Calibri" panose="020F0502020204030204" pitchFamily="34" charset="0"/>
                <a:ea typeface="Calibri" panose="020F0502020204030204" pitchFamily="34" charset="0"/>
                <a:cs typeface="Times New Roman" panose="02020603050405020304" pitchFamily="18" charset="0"/>
              </a:rPr>
              <a:t>design is key – e</a:t>
            </a:r>
            <a:r>
              <a:rPr lang="en-US" sz="3200" dirty="0">
                <a:effectLst/>
                <a:latin typeface="Calibri" panose="020F0502020204030204" pitchFamily="34" charset="0"/>
                <a:ea typeface="Calibri" panose="020F0502020204030204" pitchFamily="34" charset="0"/>
                <a:cs typeface="Times New Roman" panose="02020603050405020304" pitchFamily="18" charset="0"/>
              </a:rPr>
              <a:t>mbed safety as part of design </a:t>
            </a:r>
            <a:r>
              <a:rPr lang="en-US" sz="3200" dirty="0">
                <a:latin typeface="Calibri" panose="020F0502020204030204" pitchFamily="34" charset="0"/>
                <a:ea typeface="Calibri" panose="020F0502020204030204" pitchFamily="34" charset="0"/>
                <a:cs typeface="Times New Roman" panose="02020603050405020304" pitchFamily="18" charset="0"/>
              </a:rPr>
              <a:t>process</a:t>
            </a:r>
            <a:r>
              <a:rPr lang="en-US" sz="3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600"/>
              </a:spcAft>
              <a:buFont typeface="Symbol" panose="05050102010706020507" pitchFamily="18" charset="2"/>
              <a:buChar char=""/>
            </a:pPr>
            <a:r>
              <a:rPr lang="en-US" sz="3200" dirty="0">
                <a:latin typeface="Calibri" panose="020F0502020204030204" pitchFamily="34" charset="0"/>
                <a:cs typeface="Times New Roman" panose="02020603050405020304" pitchFamily="18" charset="0"/>
              </a:rPr>
              <a:t>Programs focus $ on safety issues alongside problems and needs</a:t>
            </a:r>
          </a:p>
        </p:txBody>
      </p:sp>
      <p:sp>
        <p:nvSpPr>
          <p:cNvPr id="6" name="TextBox 5">
            <a:extLst>
              <a:ext uri="{FF2B5EF4-FFF2-40B4-BE49-F238E27FC236}">
                <a16:creationId xmlns:a16="http://schemas.microsoft.com/office/drawing/2014/main" id="{CFAE3213-6950-4DBF-80BD-F055610A5FF5}"/>
              </a:ext>
            </a:extLst>
          </p:cNvPr>
          <p:cNvSpPr txBox="1"/>
          <p:nvPr/>
        </p:nvSpPr>
        <p:spPr>
          <a:xfrm>
            <a:off x="8075221" y="6415668"/>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29747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DA45-9756-48CC-84E0-674CB4994F1C}"/>
              </a:ext>
            </a:extLst>
          </p:cNvPr>
          <p:cNvSpPr>
            <a:spLocks noGrp="1"/>
          </p:cNvSpPr>
          <p:nvPr>
            <p:ph type="title"/>
          </p:nvPr>
        </p:nvSpPr>
        <p:spPr/>
        <p:txBody>
          <a:bodyPr/>
          <a:lstStyle/>
          <a:p>
            <a:pPr algn="ctr"/>
            <a:r>
              <a:rPr lang="en-US" dirty="0"/>
              <a:t>Primary Considerations</a:t>
            </a:r>
          </a:p>
        </p:txBody>
      </p:sp>
      <p:sp>
        <p:nvSpPr>
          <p:cNvPr id="3" name="Content Placeholder 2">
            <a:extLst>
              <a:ext uri="{FF2B5EF4-FFF2-40B4-BE49-F238E27FC236}">
                <a16:creationId xmlns:a16="http://schemas.microsoft.com/office/drawing/2014/main" id="{0FB8DFFA-E257-49EC-80FE-B126467E52EB}"/>
              </a:ext>
            </a:extLst>
          </p:cNvPr>
          <p:cNvSpPr>
            <a:spLocks noGrp="1"/>
          </p:cNvSpPr>
          <p:nvPr>
            <p:ph idx="1"/>
          </p:nvPr>
        </p:nvSpPr>
        <p:spPr/>
        <p:txBody>
          <a:bodyPr>
            <a:normAutofit/>
          </a:bodyPr>
          <a:lstStyle/>
          <a:p>
            <a:pPr marL="342900" marR="0" lvl="0" indent="-342900">
              <a:lnSpc>
                <a:spcPct val="107000"/>
              </a:lnSpc>
              <a:spcBef>
                <a:spcPts val="0"/>
              </a:spcBef>
              <a:spcAft>
                <a:spcPts val="600"/>
              </a:spcAft>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a:effectLst/>
                <a:latin typeface="Calibri" panose="020F0502020204030204" pitchFamily="34" charset="0"/>
                <a:ea typeface="Calibri" panose="020F0502020204030204" pitchFamily="34" charset="0"/>
                <a:cs typeface="Times New Roman" panose="02020603050405020304" pitchFamily="18" charset="0"/>
              </a:rPr>
              <a:t>Achieves a substantial overall benefit or a “net” positive benefit.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Roadway is already reasonably improved.</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Focuses funding on the primary problem or need.  </a:t>
            </a:r>
          </a:p>
          <a:p>
            <a:pPr marL="342900" marR="0" lvl="0" indent="-342900">
              <a:lnSpc>
                <a:spcPct val="107000"/>
              </a:lnSpc>
              <a:spcBef>
                <a:spcPts val="0"/>
              </a:spcBef>
              <a:spcAft>
                <a:spcPts val="6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Reasonably consistent with driver expectancy and system uniformity.  </a:t>
            </a:r>
          </a:p>
          <a:p>
            <a:pPr marL="342900" marR="0" lvl="0" indent="-342900">
              <a:lnSpc>
                <a:spcPct val="107000"/>
              </a:lnSpc>
              <a:spcBef>
                <a:spcPts val="0"/>
              </a:spcBef>
              <a:spcAft>
                <a:spcPts val="800"/>
              </a:spcAft>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 Results in cost savings that could be applied toward other capital and/or system preservations improvements.</a:t>
            </a:r>
          </a:p>
        </p:txBody>
      </p:sp>
      <p:sp>
        <p:nvSpPr>
          <p:cNvPr id="4" name="TextBox 3">
            <a:extLst>
              <a:ext uri="{FF2B5EF4-FFF2-40B4-BE49-F238E27FC236}">
                <a16:creationId xmlns:a16="http://schemas.microsoft.com/office/drawing/2014/main" id="{7979FEAD-5CC3-4ABA-A212-9F31B46B3E22}"/>
              </a:ext>
            </a:extLst>
          </p:cNvPr>
          <p:cNvSpPr txBox="1"/>
          <p:nvPr/>
        </p:nvSpPr>
        <p:spPr>
          <a:xfrm>
            <a:off x="8075221" y="6415668"/>
            <a:ext cx="1068779" cy="3681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Slide  </a:t>
            </a:r>
            <a:fld id="{B8817063-BC07-486B-8C80-C06A34853225}" type="slidenum">
              <a:rPr kumimoji="0" lang="en-US" sz="18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64250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98062"/>
          </a:xfrm>
        </p:spPr>
        <p:txBody>
          <a:bodyPr>
            <a:normAutofit/>
          </a:bodyPr>
          <a:lstStyle/>
          <a:p>
            <a:pPr algn="ctr">
              <a:spcBef>
                <a:spcPts val="600"/>
              </a:spcBef>
            </a:pPr>
            <a:r>
              <a:rPr lang="en-US" dirty="0">
                <a:latin typeface="Arial" panose="020B0604020202020204" pitchFamily="34" charset="0"/>
                <a:cs typeface="Arial" panose="020B0604020202020204" pitchFamily="34" charset="0"/>
              </a:rPr>
              <a:t>Working with the NBCS</a:t>
            </a:r>
            <a:br>
              <a:rPr lang="en-US"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Communications, Questions, Requests</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by Phone      , Email      or Mail</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6787" y="2140004"/>
            <a:ext cx="8815613" cy="2313402"/>
          </a:xfrm>
        </p:spPr>
        <p:txBody>
          <a:bodyPr>
            <a:normAutofit/>
          </a:bodyPr>
          <a:lstStyle/>
          <a:p>
            <a:pPr marL="0" indent="0">
              <a:spcBef>
                <a:spcPts val="600"/>
              </a:spcBef>
              <a:buNone/>
            </a:pPr>
            <a:r>
              <a:rPr lang="en-US" sz="2400" b="1" dirty="0">
                <a:latin typeface="Arial" panose="020B0604020202020204" pitchFamily="34" charset="0"/>
                <a:cs typeface="Arial" panose="020B0604020202020204" pitchFamily="34" charset="0"/>
              </a:rPr>
              <a:t>Routine</a:t>
            </a:r>
            <a:r>
              <a:rPr lang="en-US" sz="2400" dirty="0">
                <a:latin typeface="Arial" panose="020B0604020202020204" pitchFamily="34" charset="0"/>
                <a:cs typeface="Arial" panose="020B0604020202020204" pitchFamily="34" charset="0"/>
              </a:rPr>
              <a:t> – Board Secretary answers on behalf of Board</a:t>
            </a:r>
          </a:p>
          <a:p>
            <a:pPr marL="0" indent="0">
              <a:spcBef>
                <a:spcPts val="600"/>
              </a:spcBef>
              <a:buNone/>
            </a:pPr>
            <a:r>
              <a:rPr lang="en-US" sz="2400" b="1" dirty="0">
                <a:latin typeface="Arial" panose="020B0604020202020204" pitchFamily="34" charset="0"/>
                <a:cs typeface="Arial" panose="020B0604020202020204" pitchFamily="34" charset="0"/>
              </a:rPr>
              <a:t>Non-routine</a:t>
            </a:r>
            <a:r>
              <a:rPr lang="en-US" sz="2400" dirty="0">
                <a:latin typeface="Arial" panose="020B0604020202020204" pitchFamily="34" charset="0"/>
                <a:cs typeface="Arial" panose="020B0604020202020204" pitchFamily="34" charset="0"/>
              </a:rPr>
              <a:t> – MUST be in writing or electronic.  </a:t>
            </a:r>
          </a:p>
          <a:p>
            <a:pPr>
              <a:spcBef>
                <a:spcPts val="600"/>
              </a:spcBef>
            </a:pPr>
            <a:r>
              <a:rPr lang="en-US" sz="2000" dirty="0">
                <a:latin typeface="Arial" panose="020B0604020202020204" pitchFamily="34" charset="0"/>
                <a:cs typeface="Arial" panose="020B0604020202020204" pitchFamily="34" charset="0"/>
              </a:rPr>
              <a:t>Board Secretary may involve Professional Support, Board Chair and Counsel as needed to resolve.</a:t>
            </a:r>
          </a:p>
          <a:p>
            <a:pPr>
              <a:spcBef>
                <a:spcPts val="600"/>
              </a:spcBef>
            </a:pPr>
            <a:r>
              <a:rPr lang="en-US" sz="2000" dirty="0">
                <a:latin typeface="Arial" panose="020B0604020202020204" pitchFamily="34" charset="0"/>
                <a:cs typeface="Arial" panose="020B0604020202020204" pitchFamily="34" charset="0"/>
              </a:rPr>
              <a:t>Reported to Board at subsequent meeting(s). </a:t>
            </a:r>
          </a:p>
          <a:p>
            <a:pPr>
              <a:spcBef>
                <a:spcPts val="600"/>
              </a:spcBef>
            </a:pPr>
            <a:r>
              <a:rPr lang="en-US" sz="2000" dirty="0">
                <a:latin typeface="Arial" panose="020B0604020202020204" pitchFamily="34" charset="0"/>
                <a:cs typeface="Arial" panose="020B0604020202020204" pitchFamily="34" charset="0"/>
              </a:rPr>
              <a:t>Not satisfied with response?  Take issue to the full Board for resolution.    </a:t>
            </a:r>
          </a:p>
        </p:txBody>
      </p:sp>
      <p:sp>
        <p:nvSpPr>
          <p:cNvPr id="7" name="TextBox 6"/>
          <p:cNvSpPr txBox="1"/>
          <p:nvPr/>
        </p:nvSpPr>
        <p:spPr>
          <a:xfrm>
            <a:off x="7772400" y="6388750"/>
            <a:ext cx="113607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 name="Picture 5" descr="1 &amp; 6 year plan logoCS1-2.emf"/>
          <p:cNvPicPr>
            <a:picLocks noChangeAspect="1"/>
          </p:cNvPicPr>
          <p:nvPr/>
        </p:nvPicPr>
        <p:blipFill>
          <a:blip r:embed="rId3" cstate="print"/>
          <a:stretch>
            <a:fillRect/>
          </a:stretch>
        </p:blipFill>
        <p:spPr>
          <a:xfrm>
            <a:off x="3030631" y="5279066"/>
            <a:ext cx="1919748" cy="936271"/>
          </a:xfrm>
          <a:prstGeom prst="rect">
            <a:avLst/>
          </a:prstGeom>
        </p:spPr>
      </p:pic>
      <p:sp>
        <p:nvSpPr>
          <p:cNvPr id="8" name="TextBox 7">
            <a:extLst>
              <a:ext uri="{FF2B5EF4-FFF2-40B4-BE49-F238E27FC236}">
                <a16:creationId xmlns:a16="http://schemas.microsoft.com/office/drawing/2014/main" id="{F0E63046-DB10-4E88-A1FA-357024F4DD88}"/>
              </a:ext>
            </a:extLst>
          </p:cNvPr>
          <p:cNvSpPr txBox="1"/>
          <p:nvPr/>
        </p:nvSpPr>
        <p:spPr>
          <a:xfrm>
            <a:off x="-1" y="1639601"/>
            <a:ext cx="9144000"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https://dot.nebraska.gov/media/114875/nbcs-authority-conduct-business.pdf</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2F240B1E-9DD0-456F-9476-F34554BD6CA0}"/>
              </a:ext>
            </a:extLst>
          </p:cNvPr>
          <p:cNvSpPr txBox="1"/>
          <p:nvPr/>
        </p:nvSpPr>
        <p:spPr>
          <a:xfrm>
            <a:off x="443110" y="4626819"/>
            <a:ext cx="388363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ndot.blshelp@nebraska.gov</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D90929CA-C282-4A54-8D8D-06D12E0C2BC1}"/>
              </a:ext>
            </a:extLst>
          </p:cNvPr>
          <p:cNvSpPr txBox="1"/>
          <p:nvPr/>
        </p:nvSpPr>
        <p:spPr>
          <a:xfrm>
            <a:off x="521631" y="5593097"/>
            <a:ext cx="2238881"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402-479-4436</a:t>
            </a:r>
          </a:p>
        </p:txBody>
      </p:sp>
      <p:sp>
        <p:nvSpPr>
          <p:cNvPr id="11" name="Title 14">
            <a:extLst>
              <a:ext uri="{FF2B5EF4-FFF2-40B4-BE49-F238E27FC236}">
                <a16:creationId xmlns:a16="http://schemas.microsoft.com/office/drawing/2014/main" id="{0789E924-89D5-45D5-9A71-E36585895220}"/>
              </a:ext>
            </a:extLst>
          </p:cNvPr>
          <p:cNvSpPr txBox="1">
            <a:spLocks/>
          </p:cNvSpPr>
          <p:nvPr/>
        </p:nvSpPr>
        <p:spPr>
          <a:xfrm>
            <a:off x="5220499" y="4626819"/>
            <a:ext cx="3687978" cy="1516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NDOT</a:t>
            </a:r>
            <a:b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br>
            <a:r>
              <a:rPr kumimoji="0" lang="fr-FR" sz="2400" b="0" i="0" u="none" strike="noStrike" kern="1200" cap="none" spc="0" normalizeH="0" baseline="0" noProof="0" dirty="0" err="1">
                <a:ln>
                  <a:noFill/>
                </a:ln>
                <a:solidFill>
                  <a:prstClr val="black"/>
                </a:solidFill>
                <a:effectLst/>
                <a:uLnTx/>
                <a:uFillTx/>
                <a:latin typeface="Arial" panose="020B0604020202020204" pitchFamily="34" charset="0"/>
                <a:ea typeface="+mj-ea"/>
                <a:cs typeface="+mj-cs"/>
                <a:hlinkClick r:id="rId6"/>
              </a:rPr>
              <a:t>Boards</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hlinkClick r:id="rId6"/>
              </a:rPr>
              <a:t>-Liaison Services</a:t>
            </a:r>
            <a:b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b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PO Box 94759</a:t>
            </a:r>
            <a:b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b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j-ea"/>
                <a:cs typeface="+mj-cs"/>
              </a:rPr>
              <a:t>Lincoln, NE  68509</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12" name="Rectangle 11">
            <a:extLst>
              <a:ext uri="{FF2B5EF4-FFF2-40B4-BE49-F238E27FC236}">
                <a16:creationId xmlns:a16="http://schemas.microsoft.com/office/drawing/2014/main" id="{5BF876B3-F8E1-48AF-99FD-C6D38F0B34D7}"/>
              </a:ext>
            </a:extLst>
          </p:cNvPr>
          <p:cNvSpPr/>
          <p:nvPr/>
        </p:nvSpPr>
        <p:spPr>
          <a:xfrm>
            <a:off x="396725" y="4613314"/>
            <a:ext cx="8333077" cy="1775436"/>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Telephone outline">
            <a:extLst>
              <a:ext uri="{FF2B5EF4-FFF2-40B4-BE49-F238E27FC236}">
                <a16:creationId xmlns:a16="http://schemas.microsoft.com/office/drawing/2014/main" id="{F060BFFC-F0F0-408F-A6C1-83B7CBB9D2A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412345" y="896924"/>
            <a:ext cx="914400" cy="914400"/>
          </a:xfrm>
          <a:prstGeom prst="rect">
            <a:avLst/>
          </a:prstGeom>
        </p:spPr>
      </p:pic>
      <p:pic>
        <p:nvPicPr>
          <p:cNvPr id="16" name="Graphic 15" descr="Email with solid fill">
            <a:extLst>
              <a:ext uri="{FF2B5EF4-FFF2-40B4-BE49-F238E27FC236}">
                <a16:creationId xmlns:a16="http://schemas.microsoft.com/office/drawing/2014/main" id="{D97183C3-C40B-4B5C-A2ED-4B7347A184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23351" y="978973"/>
            <a:ext cx="672140" cy="672140"/>
          </a:xfrm>
          <a:prstGeom prst="rect">
            <a:avLst/>
          </a:prstGeom>
        </p:spPr>
      </p:pic>
      <p:pic>
        <p:nvPicPr>
          <p:cNvPr id="18" name="Graphic 17" descr="Mailbox outline">
            <a:extLst>
              <a:ext uri="{FF2B5EF4-FFF2-40B4-BE49-F238E27FC236}">
                <a16:creationId xmlns:a16="http://schemas.microsoft.com/office/drawing/2014/main" id="{D88CF81F-D2F0-4F04-A96A-DB18670EBA4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97528" y="954487"/>
            <a:ext cx="914400" cy="914400"/>
          </a:xfrm>
          <a:prstGeom prst="rect">
            <a:avLst/>
          </a:prstGeom>
        </p:spPr>
      </p:pic>
    </p:spTree>
    <p:extLst>
      <p:ext uri="{BB962C8B-B14F-4D97-AF65-F5344CB8AC3E}">
        <p14:creationId xmlns:p14="http://schemas.microsoft.com/office/powerpoint/2010/main" val="111237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00826" y="-22153"/>
            <a:ext cx="8343174" cy="1470025"/>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rPr>
              <a:t>RELAXATION OF STANDARDS</a:t>
            </a:r>
            <a:endParaRPr dirty="0">
              <a:latin typeface="+mj-lt"/>
            </a:endParaRPr>
          </a:p>
        </p:txBody>
      </p:sp>
      <p:sp>
        <p:nvSpPr>
          <p:cNvPr id="3" name="Subtitle 2"/>
          <p:cNvSpPr txBox="1">
            <a:spLocks noGrp="1"/>
          </p:cNvSpPr>
          <p:nvPr>
            <p:ph type="subTitle" idx="1"/>
          </p:nvPr>
        </p:nvSpPr>
        <p:spPr>
          <a:xfrm>
            <a:off x="1251612" y="3473459"/>
            <a:ext cx="6870827" cy="1640293"/>
          </a:xfrm>
          <a:prstGeom prst="rect">
            <a:avLst/>
          </a:prstGeom>
          <a:noFill/>
        </p:spPr>
        <p:txBody>
          <a:bodyPr wrap="square" anchor="t"/>
          <a:lstStyle>
            <a:lvl1pPr lvl="0">
              <a:defRPr/>
            </a:lvl1pPr>
          </a:lstStyle>
          <a:p>
            <a:pPr lvl="0" algn="ctr">
              <a:buNone/>
            </a:pPr>
            <a:r>
              <a:rPr dirty="0">
                <a:latin typeface="+mj-lt"/>
              </a:rPr>
              <a:t>County Roads and Municipal Streets</a:t>
            </a:r>
          </a:p>
          <a:p>
            <a:pPr lvl="0" algn="ctr">
              <a:buNone/>
            </a:pPr>
            <a:endParaRPr dirty="0"/>
          </a:p>
          <a:p>
            <a:pPr lvl="0" algn="ctr">
              <a:buNone/>
            </a:pPr>
            <a:r>
              <a:rPr sz="2400" dirty="0">
                <a:latin typeface="+mn-lt"/>
              </a:rPr>
              <a:t>Neb. Rev. Stat. </a:t>
            </a:r>
            <a:r>
              <a:rPr lang="en-US" sz="2400" dirty="0">
                <a:latin typeface="+mn-lt"/>
                <a:hlinkClick r:id="rId3"/>
              </a:rPr>
              <a:t>39</a:t>
            </a:r>
            <a:r>
              <a:rPr sz="2400" dirty="0">
                <a:latin typeface="+mn-lt"/>
                <a:hlinkClick r:id="rId3"/>
              </a:rPr>
              <a:t>-2113</a:t>
            </a:r>
            <a:endParaRPr sz="2400" dirty="0">
              <a:latin typeface="+mn-lt"/>
            </a:endParaRPr>
          </a:p>
        </p:txBody>
      </p:sp>
      <p:pic>
        <p:nvPicPr>
          <p:cNvPr id="4" name="Picture 3"/>
          <p:cNvPicPr>
            <a:picLocks noChangeAspect="1"/>
          </p:cNvPicPr>
          <p:nvPr/>
        </p:nvPicPr>
        <p:blipFill>
          <a:blip r:embed="rId4"/>
          <a:stretch>
            <a:fillRect/>
          </a:stretch>
        </p:blipFill>
        <p:spPr>
          <a:xfrm>
            <a:off x="685803" y="927950"/>
            <a:ext cx="7887423" cy="2662848"/>
          </a:xfrm>
          <a:prstGeom prst="rect">
            <a:avLst/>
          </a:prstGeom>
        </p:spPr>
      </p:pic>
      <p:sp>
        <p:nvSpPr>
          <p:cNvPr id="6" name="TextBox 5"/>
          <p:cNvSpPr txBox="1"/>
          <p:nvPr/>
        </p:nvSpPr>
        <p:spPr>
          <a:xfrm>
            <a:off x="275458" y="5971863"/>
            <a:ext cx="27432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Boards - Liaison Services Section</a:t>
            </a:r>
          </a:p>
        </p:txBody>
      </p:sp>
      <p:pic>
        <p:nvPicPr>
          <p:cNvPr id="7" name="Picture 6" descr="1 &amp; 6 year plan logoCS1-2.emf"/>
          <p:cNvPicPr>
            <a:picLocks noChangeAspect="1"/>
          </p:cNvPicPr>
          <p:nvPr/>
        </p:nvPicPr>
        <p:blipFill>
          <a:blip r:embed="rId5" cstate="print"/>
          <a:stretch>
            <a:fillRect/>
          </a:stretch>
        </p:blipFill>
        <p:spPr>
          <a:xfrm>
            <a:off x="3708296" y="5161053"/>
            <a:ext cx="2305464" cy="1226088"/>
          </a:xfrm>
          <a:prstGeom prst="rect">
            <a:avLst/>
          </a:prstGeom>
        </p:spPr>
      </p:pic>
      <p:sp>
        <p:nvSpPr>
          <p:cNvPr id="11" name="Slide Number Placeholder 10"/>
          <p:cNvSpPr>
            <a:spLocks noGrp="1"/>
          </p:cNvSpPr>
          <p:nvPr>
            <p:ph type="sldNum" idx="4"/>
          </p:nvPr>
        </p:nvSpPr>
        <p:spPr>
          <a:xfrm>
            <a:off x="8055216" y="6429940"/>
            <a:ext cx="1251856" cy="4762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3" name="Picture 12" descr="Nv_m_Extension__4c.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7916" y="5099110"/>
            <a:ext cx="3266500" cy="1306600"/>
          </a:xfrm>
          <a:prstGeom prst="rect">
            <a:avLst/>
          </a:prstGeom>
        </p:spPr>
      </p:pic>
      <p:sp>
        <p:nvSpPr>
          <p:cNvPr id="5" name="TextBox 4"/>
          <p:cNvSpPr txBox="1"/>
          <p:nvPr/>
        </p:nvSpPr>
        <p:spPr>
          <a:xfrm>
            <a:off x="5495262" y="1658281"/>
            <a:ext cx="18382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C37AF"/>
                </a:solidFill>
                <a:effectLst/>
                <a:uLnTx/>
                <a:uFillTx/>
                <a:latin typeface="Calibri"/>
                <a:ea typeface="+mn-ea"/>
                <a:cs typeface="+mn-cs"/>
              </a:rPr>
              <a:t>Chapter 2</a:t>
            </a:r>
          </a:p>
        </p:txBody>
      </p:sp>
      <p:pic>
        <p:nvPicPr>
          <p:cNvPr id="14" name="Picture 13">
            <a:extLst>
              <a:ext uri="{FF2B5EF4-FFF2-40B4-BE49-F238E27FC236}">
                <a16:creationId xmlns:a16="http://schemas.microsoft.com/office/drawing/2014/main" id="{DCC66228-2C19-442A-85F9-AB0AEA6FA4B3}"/>
              </a:ext>
            </a:extLst>
          </p:cNvPr>
          <p:cNvPicPr>
            <a:picLocks noChangeAspect="1"/>
          </p:cNvPicPr>
          <p:nvPr/>
        </p:nvPicPr>
        <p:blipFill>
          <a:blip r:embed="rId7"/>
          <a:stretch>
            <a:fillRect/>
          </a:stretch>
        </p:blipFill>
        <p:spPr>
          <a:xfrm>
            <a:off x="189733" y="5247963"/>
            <a:ext cx="2914650" cy="723900"/>
          </a:xfrm>
          <a:prstGeom prst="rect">
            <a:avLst/>
          </a:prstGeom>
        </p:spPr>
      </p:pic>
      <p:sp>
        <p:nvSpPr>
          <p:cNvPr id="12" name="TextBox 11">
            <a:extLst>
              <a:ext uri="{FF2B5EF4-FFF2-40B4-BE49-F238E27FC236}">
                <a16:creationId xmlns:a16="http://schemas.microsoft.com/office/drawing/2014/main" id="{1E456298-755F-4BC9-9F53-FBA25B8F5588}"/>
              </a:ext>
            </a:extLst>
          </p:cNvPr>
          <p:cNvSpPr txBox="1"/>
          <p:nvPr/>
        </p:nvSpPr>
        <p:spPr>
          <a:xfrm>
            <a:off x="-35935" y="4093550"/>
            <a:ext cx="9179935" cy="400110"/>
          </a:xfrm>
          <a:prstGeom prst="rect">
            <a:avLst/>
          </a:prstGeom>
          <a:noFill/>
        </p:spPr>
        <p:txBody>
          <a:bodyPr wrap="square" rtlCol="0">
            <a:spAutoFit/>
          </a:bodyPr>
          <a:lstStyle/>
          <a:p>
            <a:pPr algn="ctr"/>
            <a:r>
              <a:rPr lang="en-US" sz="2000" dirty="0">
                <a:hlinkClick r:id="rId8"/>
              </a:rPr>
              <a:t>https://dot.nebraska.gov/business-center/lpa/boards-liaison/nbcs/downloads/</a:t>
            </a:r>
            <a:endParaRPr lang="en-US" sz="2000" dirty="0"/>
          </a:p>
        </p:txBody>
      </p:sp>
    </p:spTree>
    <p:extLst>
      <p:ext uri="{BB962C8B-B14F-4D97-AF65-F5344CB8AC3E}">
        <p14:creationId xmlns:p14="http://schemas.microsoft.com/office/powerpoint/2010/main" val="3853936414"/>
      </p:ext>
    </p:extLst>
  </p:cSld>
  <p:clrMapOvr>
    <a:masterClrMapping/>
  </p:clrMapOvr>
  <mc:AlternateContent xmlns:mc="http://schemas.openxmlformats.org/markup-compatibility/2006" xmlns:p14="http://schemas.microsoft.com/office/powerpoint/2010/main">
    <mc:Choice Requires="p14">
      <p:transition spd="slow" p14:dur="2000" advTm="23013"/>
    </mc:Choice>
    <mc:Fallback xmlns="">
      <p:transition spd="slow" advTm="230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71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1398985" y="317611"/>
            <a:ext cx="6910883" cy="1987062"/>
          </a:xfrm>
          <a:prstGeom prst="rect">
            <a:avLst/>
          </a:prstGeom>
          <a:solidFill>
            <a:schemeClr val="bg1"/>
          </a:solidFill>
        </p:spPr>
        <p:txBody>
          <a:bodyPr wrap="square" anchor="ctr"/>
          <a:lstStyle>
            <a:lvl1pPr lvl="0">
              <a:defRPr/>
            </a:lvl1pPr>
          </a:lstStyle>
          <a:p>
            <a:pPr lvl="0" algn="ctr"/>
            <a:r>
              <a:rPr lang="en-US" dirty="0">
                <a:latin typeface="+mj-lt"/>
                <a:hlinkClick r:id="rId3"/>
              </a:rPr>
              <a:t>Minimum Design </a:t>
            </a:r>
            <a:r>
              <a:rPr dirty="0">
                <a:latin typeface="+mj-lt"/>
                <a:hlinkClick r:id="rId3"/>
              </a:rPr>
              <a:t>Standards</a:t>
            </a:r>
            <a:r>
              <a:rPr lang="en-US" dirty="0">
                <a:latin typeface="+mj-lt"/>
                <a:hlinkClick r:id="rId3"/>
              </a:rPr>
              <a:t> </a:t>
            </a:r>
            <a:br>
              <a:rPr lang="en-US" dirty="0">
                <a:latin typeface="+mj-lt"/>
              </a:rPr>
            </a:br>
            <a:r>
              <a:rPr lang="en-US" dirty="0">
                <a:latin typeface="+mj-lt"/>
              </a:rPr>
              <a:t>are</a:t>
            </a:r>
            <a:endParaRPr dirty="0">
              <a:latin typeface="+mj-lt"/>
            </a:endParaRPr>
          </a:p>
        </p:txBody>
      </p:sp>
      <p:sp>
        <p:nvSpPr>
          <p:cNvPr id="3" name="Text Placeholder 2"/>
          <p:cNvSpPr txBox="1">
            <a:spLocks noGrp="1"/>
          </p:cNvSpPr>
          <p:nvPr>
            <p:ph type="body" idx="1"/>
          </p:nvPr>
        </p:nvSpPr>
        <p:spPr>
          <a:xfrm>
            <a:off x="1703101" y="2590844"/>
            <a:ext cx="6302649" cy="1694985"/>
          </a:xfrm>
          <a:prstGeom prst="rect">
            <a:avLst/>
          </a:prstGeom>
          <a:noFill/>
        </p:spPr>
        <p:txBody>
          <a:bodyPr wrap="square" anchor="t"/>
          <a:lstStyle>
            <a:lvl1pPr lvl="0">
              <a:defRPr/>
            </a:lvl1pPr>
          </a:lstStyle>
          <a:p>
            <a:pPr marL="0" indent="0" algn="ctr">
              <a:buNone/>
            </a:pPr>
            <a:r>
              <a:rPr lang="en-US" sz="4400" dirty="0">
                <a:latin typeface="+mn-lt"/>
              </a:rPr>
              <a:t>Attributes established as acceptable by NBCS </a:t>
            </a:r>
          </a:p>
        </p:txBody>
      </p:sp>
      <p:sp>
        <p:nvSpPr>
          <p:cNvPr id="7" name="TextBox 6"/>
          <p:cNvSpPr txBox="1"/>
          <p:nvPr/>
        </p:nvSpPr>
        <p:spPr>
          <a:xfrm>
            <a:off x="3907367" y="6299244"/>
            <a:ext cx="1894115" cy="400110"/>
          </a:xfrm>
          <a:prstGeom prst="rect">
            <a:avLst/>
          </a:prstGeom>
          <a:noFill/>
        </p:spPr>
        <p:txBody>
          <a:bodyPr wrap="square" rtlCol="0">
            <a:spAutoFit/>
          </a:bodyPr>
          <a:lstStyle/>
          <a:p>
            <a:r>
              <a:rPr lang="en-US" sz="2000" dirty="0">
                <a:solidFill>
                  <a:prstClr val="black"/>
                </a:solidFill>
                <a:latin typeface="Calibri"/>
                <a:hlinkClick r:id="rId4"/>
              </a:rPr>
              <a:t>428 NAC 2-001</a:t>
            </a:r>
            <a:endParaRPr lang="en-US" sz="2000" dirty="0">
              <a:solidFill>
                <a:prstClr val="black"/>
              </a:solidFill>
              <a:latin typeface="Calibri"/>
            </a:endParaRPr>
          </a:p>
        </p:txBody>
      </p:sp>
      <p:sp>
        <p:nvSpPr>
          <p:cNvPr id="8" name="TextBox 7"/>
          <p:cNvSpPr txBox="1"/>
          <p:nvPr/>
        </p:nvSpPr>
        <p:spPr>
          <a:xfrm>
            <a:off x="8005750" y="6400749"/>
            <a:ext cx="1136077" cy="369332"/>
          </a:xfrm>
          <a:prstGeom prst="rect">
            <a:avLst/>
          </a:prstGeom>
          <a:noFill/>
        </p:spPr>
        <p:txBody>
          <a:bodyPr wrap="square" rtlCol="0">
            <a:spAutoFit/>
          </a:bodyPr>
          <a:lstStyle/>
          <a:p>
            <a:r>
              <a:rPr lang="en-US" dirty="0">
                <a:solidFill>
                  <a:prstClr val="black"/>
                </a:solidFill>
                <a:latin typeface="Calibri"/>
              </a:rPr>
              <a:t>Slide </a:t>
            </a:r>
            <a:fld id="{CB0D33FE-ECBF-4ADE-BD04-7DAA7D3B50F2}" type="slidenum">
              <a:rPr lang="en-US">
                <a:solidFill>
                  <a:prstClr val="black"/>
                </a:solidFill>
                <a:latin typeface="Calibri"/>
              </a:rPr>
              <a:pPr/>
              <a:t>3</a:t>
            </a:fld>
            <a:endParaRPr lang="en-US" dirty="0">
              <a:solidFill>
                <a:prstClr val="black"/>
              </a:solidFill>
              <a:latin typeface="Calibri"/>
            </a:endParaRP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NBCS Standards</a:t>
            </a:r>
          </a:p>
        </p:txBody>
      </p:sp>
      <p:pic>
        <p:nvPicPr>
          <p:cNvPr id="10" name="Picture 2" descr="C:\Documents and Settings\dor37001\Local Settings\Temporary Internet Files\Content.IE5\OYCEWN7V\MPj04373300000[1].jpg"/>
          <p:cNvPicPr>
            <a:picLocks noChangeAspect="1" noChangeArrowheads="1"/>
          </p:cNvPicPr>
          <p:nvPr/>
        </p:nvPicPr>
        <p:blipFill>
          <a:blip r:embed="rId5" cstate="print"/>
          <a:srcRect/>
          <a:stretch>
            <a:fillRect/>
          </a:stretch>
        </p:blipFill>
        <p:spPr bwMode="auto">
          <a:xfrm>
            <a:off x="6781800" y="4572000"/>
            <a:ext cx="1712251" cy="1727244"/>
          </a:xfrm>
          <a:prstGeom prst="rect">
            <a:avLst/>
          </a:prstGeom>
          <a:noFill/>
        </p:spPr>
      </p:pic>
    </p:spTree>
    <p:extLst>
      <p:ext uri="{BB962C8B-B14F-4D97-AF65-F5344CB8AC3E}">
        <p14:creationId xmlns:p14="http://schemas.microsoft.com/office/powerpoint/2010/main" val="227587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03784" y="6488668"/>
            <a:ext cx="1136077" cy="369332"/>
          </a:xfrm>
          <a:prstGeom prst="rect">
            <a:avLst/>
          </a:prstGeom>
          <a:noFill/>
        </p:spPr>
        <p:txBody>
          <a:bodyPr wrap="square" rtlCol="0">
            <a:spAutoFit/>
          </a:bodyPr>
          <a:lstStyle/>
          <a:p>
            <a:r>
              <a:rPr lang="en-US" dirty="0">
                <a:solidFill>
                  <a:prstClr val="black"/>
                </a:solidFill>
                <a:latin typeface="Calibri"/>
              </a:rPr>
              <a:t>Slide </a:t>
            </a:r>
            <a:fld id="{191078B3-F3FF-47F1-A569-AF2D8EDE713F}" type="slidenum">
              <a:rPr lang="en-US">
                <a:solidFill>
                  <a:prstClr val="black"/>
                </a:solidFill>
                <a:latin typeface="Calibri"/>
              </a:rPr>
              <a:pPr/>
              <a:t>4</a:t>
            </a:fld>
            <a:endParaRPr lang="en-US" dirty="0">
              <a:solidFill>
                <a:prstClr val="black"/>
              </a:solidFill>
              <a:latin typeface="Calibri"/>
            </a:endParaRPr>
          </a:p>
        </p:txBody>
      </p:sp>
      <p:sp>
        <p:nvSpPr>
          <p:cNvPr id="8" name="Title 1"/>
          <p:cNvSpPr txBox="1">
            <a:spLocks/>
          </p:cNvSpPr>
          <p:nvPr/>
        </p:nvSpPr>
        <p:spPr>
          <a:xfrm>
            <a:off x="799647" y="394371"/>
            <a:ext cx="8344353" cy="647700"/>
          </a:xfrm>
          <a:prstGeom prst="rect">
            <a:avLst/>
          </a:prstGeom>
          <a:noFill/>
          <a:ln>
            <a:noFill/>
          </a:ln>
        </p:spPr>
        <p:txBody>
          <a:bodyPr wrap="square" anchor="ctr"/>
          <a:lstStyle>
            <a:lvl1pPr marL="0" lvl="0" indent="0" algn="ctr">
              <a:lnSpc>
                <a:spcPct val="100000"/>
              </a:lnSpc>
              <a:buNone/>
              <a:defRPr sz="4400" b="0" i="0" u="none" strike="noStrike" baseline="0">
                <a:solidFill>
                  <a:srgbClr val="000000"/>
                </a:solidFill>
                <a:latin typeface="Arial"/>
              </a:defRPr>
            </a:lvl1pPr>
            <a:lvl2pPr lvl="0">
              <a:defRPr/>
            </a:lvl2pPr>
            <a:lvl3pPr lvl="0">
              <a:defRPr/>
            </a:lvl3pPr>
            <a:lvl4pPr lvl="0">
              <a:defRPr/>
            </a:lvl4pPr>
            <a:lvl5pPr lvl="0">
              <a:defRPr/>
            </a:lvl5pPr>
            <a:lvl6pPr lvl="0">
              <a:defRPr/>
            </a:lvl6pPr>
            <a:lvl7pPr lvl="0">
              <a:defRPr/>
            </a:lvl7pPr>
            <a:lvl8pPr lvl="0">
              <a:defRPr/>
            </a:lvl8pPr>
            <a:lvl9pPr lvl="0">
              <a:defRPr/>
            </a:lvl9pPr>
          </a:lstStyle>
          <a:p>
            <a:r>
              <a:rPr lang="en-US" sz="4800" kern="0" dirty="0">
                <a:latin typeface="+mj-lt"/>
              </a:rPr>
              <a:t>Why Have Design Standards?</a:t>
            </a:r>
          </a:p>
        </p:txBody>
      </p:sp>
      <p:sp>
        <p:nvSpPr>
          <p:cNvPr id="2" name="Text Placeholder 1"/>
          <p:cNvSpPr>
            <a:spLocks noGrp="1"/>
          </p:cNvSpPr>
          <p:nvPr>
            <p:ph type="body" idx="1"/>
          </p:nvPr>
        </p:nvSpPr>
        <p:spPr>
          <a:xfrm>
            <a:off x="942024" y="1281053"/>
            <a:ext cx="7777805" cy="4776513"/>
          </a:xfrm>
        </p:spPr>
        <p:txBody>
          <a:bodyPr/>
          <a:lstStyle/>
          <a:p>
            <a:pPr marL="914388" lvl="1" indent="-457200">
              <a:spcAft>
                <a:spcPts val="1200"/>
              </a:spcAft>
              <a:buFont typeface="Wingdings" panose="05000000000000000000" pitchFamily="2" charset="2"/>
              <a:buChar char="Ø"/>
            </a:pPr>
            <a:r>
              <a:rPr lang="en-US" dirty="0"/>
              <a:t>Safer design, </a:t>
            </a:r>
            <a:r>
              <a:rPr lang="en-US" b="1" dirty="0"/>
              <a:t>driver expectations</a:t>
            </a:r>
            <a:r>
              <a:rPr lang="en-US" dirty="0"/>
              <a:t>, reliability</a:t>
            </a:r>
          </a:p>
          <a:p>
            <a:pPr marL="914388" lvl="1" indent="-457200">
              <a:spcAft>
                <a:spcPts val="1200"/>
              </a:spcAft>
              <a:buFont typeface="Wingdings" panose="05000000000000000000" pitchFamily="2" charset="2"/>
              <a:buChar char="Ø"/>
            </a:pPr>
            <a:r>
              <a:rPr lang="en-US" dirty="0"/>
              <a:t>A </a:t>
            </a:r>
            <a:r>
              <a:rPr lang="en-US" b="1" dirty="0"/>
              <a:t>primary means </a:t>
            </a:r>
            <a:r>
              <a:rPr lang="en-US" dirty="0"/>
              <a:t>to achieve a high-quality product</a:t>
            </a:r>
          </a:p>
          <a:p>
            <a:pPr marL="914388" lvl="1" indent="-457200">
              <a:spcAft>
                <a:spcPts val="1200"/>
              </a:spcAft>
              <a:buFont typeface="Wingdings" panose="05000000000000000000" pitchFamily="2" charset="2"/>
              <a:buChar char="Ø"/>
            </a:pPr>
            <a:r>
              <a:rPr lang="en-US" dirty="0">
                <a:solidFill>
                  <a:schemeClr val="bg1">
                    <a:lumMod val="85000"/>
                  </a:schemeClr>
                </a:solidFill>
              </a:rPr>
              <a:t>Determine systemwide </a:t>
            </a:r>
            <a:r>
              <a:rPr lang="en-US" b="1" dirty="0">
                <a:solidFill>
                  <a:schemeClr val="bg1">
                    <a:lumMod val="85000"/>
                  </a:schemeClr>
                </a:solidFill>
              </a:rPr>
              <a:t>needs</a:t>
            </a:r>
          </a:p>
          <a:p>
            <a:pPr marL="914388" lvl="1" indent="-457200">
              <a:spcAft>
                <a:spcPts val="1200"/>
              </a:spcAft>
              <a:buFont typeface="Wingdings" panose="05000000000000000000" pitchFamily="2" charset="2"/>
              <a:buChar char="Ø"/>
            </a:pPr>
            <a:r>
              <a:rPr lang="en-US" b="1" dirty="0">
                <a:solidFill>
                  <a:schemeClr val="bg1">
                    <a:lumMod val="85000"/>
                  </a:schemeClr>
                </a:solidFill>
              </a:rPr>
              <a:t>Required</a:t>
            </a:r>
            <a:r>
              <a:rPr lang="en-US" dirty="0">
                <a:solidFill>
                  <a:schemeClr val="bg1">
                    <a:lumMod val="85000"/>
                  </a:schemeClr>
                </a:solidFill>
              </a:rPr>
              <a:t> by Authority</a:t>
            </a:r>
          </a:p>
          <a:p>
            <a:pPr marL="1257277" lvl="2" indent="-342900">
              <a:spcAft>
                <a:spcPts val="1200"/>
              </a:spcAft>
              <a:buFont typeface="Wingdings" panose="05000000000000000000" pitchFamily="2" charset="2"/>
              <a:buChar char="Ø"/>
            </a:pPr>
            <a:r>
              <a:rPr lang="en-US" dirty="0">
                <a:solidFill>
                  <a:schemeClr val="bg1">
                    <a:lumMod val="85000"/>
                  </a:schemeClr>
                </a:solidFill>
              </a:rPr>
              <a:t>23 CFR 625</a:t>
            </a:r>
          </a:p>
          <a:p>
            <a:pPr marL="1257277" lvl="2" indent="-342900">
              <a:spcAft>
                <a:spcPts val="1200"/>
              </a:spcAft>
              <a:buFont typeface="Wingdings" panose="05000000000000000000" pitchFamily="2" charset="2"/>
              <a:buChar char="Ø"/>
            </a:pPr>
            <a:r>
              <a:rPr lang="en-US" dirty="0">
                <a:solidFill>
                  <a:schemeClr val="bg1">
                    <a:lumMod val="85000"/>
                  </a:schemeClr>
                </a:solidFill>
              </a:rPr>
              <a:t>Neb.Rev.Stat. §39-2113</a:t>
            </a:r>
          </a:p>
          <a:p>
            <a:pPr marL="1257277" lvl="2" indent="-342900">
              <a:spcAft>
                <a:spcPts val="1200"/>
              </a:spcAft>
              <a:buFont typeface="Wingdings" panose="05000000000000000000" pitchFamily="2" charset="2"/>
              <a:buChar char="Ø"/>
            </a:pPr>
            <a:r>
              <a:rPr lang="en-US" dirty="0">
                <a:solidFill>
                  <a:schemeClr val="bg1">
                    <a:lumMod val="85000"/>
                  </a:schemeClr>
                </a:solidFill>
              </a:rPr>
              <a:t>Local Ordinances and Laws</a:t>
            </a:r>
          </a:p>
        </p:txBody>
      </p:sp>
      <p:sp>
        <p:nvSpPr>
          <p:cNvPr id="9" name="TextBox 8"/>
          <p:cNvSpPr txBox="1"/>
          <p:nvPr/>
        </p:nvSpPr>
        <p:spPr>
          <a:xfrm>
            <a:off x="0" y="0"/>
            <a:ext cx="859536" cy="6858000"/>
          </a:xfrm>
          <a:prstGeom prst="rect">
            <a:avLst/>
          </a:prstGeom>
          <a:solidFill>
            <a:srgbClr val="92D050"/>
          </a:solidFill>
        </p:spPr>
        <p:txBody>
          <a:bodyPr vert="vert270" wrap="square" lIns="0" tIns="0" rIns="0" bIns="0" rtlCol="0" anchor="ctr" anchorCtr="1">
            <a:spAutoFit/>
          </a:bodyPr>
          <a:lstStyle/>
          <a:p>
            <a:pPr algn="ctr"/>
            <a:r>
              <a:rPr lang="en-US" sz="4400" dirty="0">
                <a:solidFill>
                  <a:prstClr val="black"/>
                </a:solidFill>
                <a:latin typeface="Calibri"/>
              </a:rPr>
              <a:t>NBCS Standards</a:t>
            </a:r>
          </a:p>
        </p:txBody>
      </p:sp>
    </p:spTree>
    <p:extLst>
      <p:ext uri="{BB962C8B-B14F-4D97-AF65-F5344CB8AC3E}">
        <p14:creationId xmlns:p14="http://schemas.microsoft.com/office/powerpoint/2010/main" val="9363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00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1120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2200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2600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2800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2900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3100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1056333" y="1"/>
            <a:ext cx="6464607" cy="857250"/>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hlinkClick r:id="rId3"/>
              </a:rPr>
              <a:t>Construction Standards</a:t>
            </a:r>
            <a:endParaRPr dirty="0">
              <a:latin typeface="+mj-lt"/>
            </a:endParaRPr>
          </a:p>
        </p:txBody>
      </p:sp>
      <p:sp>
        <p:nvSpPr>
          <p:cNvPr id="3" name="Subtitle 2"/>
          <p:cNvSpPr txBox="1">
            <a:spLocks noGrp="1"/>
          </p:cNvSpPr>
          <p:nvPr>
            <p:ph type="subTitle" idx="1"/>
          </p:nvPr>
        </p:nvSpPr>
        <p:spPr>
          <a:xfrm>
            <a:off x="865422" y="792275"/>
            <a:ext cx="8278577" cy="5347267"/>
          </a:xfrm>
          <a:prstGeom prst="rect">
            <a:avLst/>
          </a:prstGeom>
          <a:noFill/>
        </p:spPr>
        <p:txBody>
          <a:bodyPr wrap="square" anchor="t"/>
          <a:lstStyle>
            <a:lvl1pPr lvl="0">
              <a:defRPr/>
            </a:lvl1pPr>
          </a:lstStyle>
          <a:p>
            <a:pPr>
              <a:spcAft>
                <a:spcPts val="2400"/>
              </a:spcAft>
            </a:pPr>
            <a:r>
              <a:rPr lang="en-US" dirty="0">
                <a:latin typeface="+mn-lt"/>
                <a:hlinkClick r:id="rId4"/>
              </a:rPr>
              <a:t>2017 NDOT Standard Specifications for Construction</a:t>
            </a:r>
            <a:endParaRPr lang="en-US" dirty="0">
              <a:latin typeface="+mn-lt"/>
            </a:endParaRPr>
          </a:p>
          <a:p>
            <a:pPr marL="914388" lvl="1" indent="-457200">
              <a:spcAft>
                <a:spcPts val="300"/>
              </a:spcAft>
              <a:buFont typeface="Wingdings" panose="05000000000000000000" pitchFamily="2" charset="2"/>
              <a:buChar char="Ø"/>
            </a:pPr>
            <a:r>
              <a:rPr lang="en-US" b="1" dirty="0">
                <a:latin typeface="+mn-lt"/>
              </a:rPr>
              <a:t>Required</a:t>
            </a:r>
            <a:r>
              <a:rPr lang="en-US" dirty="0">
                <a:latin typeface="+mn-lt"/>
              </a:rPr>
              <a:t> for: </a:t>
            </a:r>
          </a:p>
          <a:p>
            <a:pPr marL="1314427" lvl="2" indent="-457200">
              <a:spcAft>
                <a:spcPts val="300"/>
              </a:spcAft>
              <a:buFont typeface="Wingdings" panose="05000000000000000000" pitchFamily="2" charset="2"/>
              <a:buChar char="Ø"/>
            </a:pPr>
            <a:r>
              <a:rPr lang="en-US" dirty="0">
                <a:latin typeface="+mn-lt"/>
              </a:rPr>
              <a:t>functional classifications higher than Local, or for</a:t>
            </a:r>
          </a:p>
          <a:p>
            <a:pPr marL="1314427" lvl="2" indent="-457200">
              <a:spcAft>
                <a:spcPts val="300"/>
              </a:spcAft>
              <a:buFont typeface="Wingdings" panose="05000000000000000000" pitchFamily="2" charset="2"/>
              <a:buChar char="Ø"/>
            </a:pPr>
            <a:r>
              <a:rPr lang="en-US" dirty="0">
                <a:latin typeface="+mn-lt"/>
              </a:rPr>
              <a:t>any work or </a:t>
            </a:r>
            <a:r>
              <a:rPr lang="en-US" dirty="0">
                <a:latin typeface="Calibri"/>
              </a:rPr>
              <a:t>project </a:t>
            </a:r>
          </a:p>
          <a:p>
            <a:pPr marL="1771616" lvl="3" indent="-457200">
              <a:spcAft>
                <a:spcPts val="300"/>
              </a:spcAft>
              <a:buFont typeface="Wingdings" panose="05000000000000000000" pitchFamily="2" charset="2"/>
              <a:buChar char="Ø"/>
            </a:pPr>
            <a:r>
              <a:rPr lang="en-US" dirty="0">
                <a:latin typeface="Calibri"/>
              </a:rPr>
              <a:t>on the National Highway System, or </a:t>
            </a:r>
          </a:p>
          <a:p>
            <a:pPr marL="1771616" lvl="3" indent="-457200">
              <a:spcAft>
                <a:spcPts val="300"/>
              </a:spcAft>
              <a:buFont typeface="Wingdings" panose="05000000000000000000" pitchFamily="2" charset="2"/>
              <a:buChar char="Ø"/>
            </a:pPr>
            <a:r>
              <a:rPr lang="en-US" dirty="0">
                <a:latin typeface="Calibri"/>
              </a:rPr>
              <a:t>uses Federal funds</a:t>
            </a:r>
          </a:p>
          <a:p>
            <a:pPr>
              <a:spcBef>
                <a:spcPts val="1200"/>
              </a:spcBef>
            </a:pPr>
            <a:r>
              <a:rPr lang="en-US" dirty="0">
                <a:latin typeface="+mn-lt"/>
              </a:rPr>
              <a:t>Non-NDOT specifications acceptable off the National Highway System</a:t>
            </a:r>
          </a:p>
          <a:p>
            <a:pPr marL="914377" lvl="1" indent="-457189">
              <a:buFont typeface="Arial" panose="020B0604020202020204" pitchFamily="34" charset="0"/>
              <a:buChar char="•"/>
            </a:pPr>
            <a:r>
              <a:rPr lang="en-US" dirty="0">
                <a:latin typeface="+mn-lt"/>
              </a:rPr>
              <a:t>must be “equivalent in quality” and, if so, </a:t>
            </a:r>
          </a:p>
          <a:p>
            <a:pPr marL="914377" lvl="1" indent="-457189">
              <a:buFont typeface="Arial" panose="020B0604020202020204" pitchFamily="34" charset="0"/>
              <a:buChar char="•"/>
            </a:pPr>
            <a:r>
              <a:rPr lang="en-US" dirty="0">
                <a:latin typeface="+mn-lt"/>
              </a:rPr>
              <a:t>submittal for NBCS approval is not required</a:t>
            </a:r>
          </a:p>
        </p:txBody>
      </p:sp>
      <p:sp>
        <p:nvSpPr>
          <p:cNvPr id="10" name="Slide Number Placeholder 7"/>
          <p:cNvSpPr txBox="1">
            <a:spLocks/>
          </p:cNvSpPr>
          <p:nvPr/>
        </p:nvSpPr>
        <p:spPr>
          <a:xfrm>
            <a:off x="3983083" y="6369054"/>
            <a:ext cx="1345919" cy="36608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prstClr val="black"/>
                </a:solidFill>
                <a:latin typeface="Calibri"/>
              </a:rPr>
              <a:t>Slide </a:t>
            </a:r>
            <a:fld id="{2FBEAB0D-024F-4AE8-82FC-5B30D78984EB}" type="slidenum">
              <a:rPr lang="en-US">
                <a:solidFill>
                  <a:prstClr val="black"/>
                </a:solidFill>
                <a:latin typeface="Calibri"/>
              </a:rPr>
              <a:pPr/>
              <a:t>5</a:t>
            </a:fld>
            <a:endParaRPr lang="en-US" dirty="0">
              <a:solidFill>
                <a:prstClr val="black"/>
              </a:solidFill>
              <a:latin typeface="Calibri"/>
            </a:endParaRPr>
          </a:p>
        </p:txBody>
      </p:sp>
      <p:sp>
        <p:nvSpPr>
          <p:cNvPr id="7" name="TextBox 6"/>
          <p:cNvSpPr txBox="1"/>
          <p:nvPr/>
        </p:nvSpPr>
        <p:spPr>
          <a:xfrm>
            <a:off x="5886" y="0"/>
            <a:ext cx="859536" cy="6858000"/>
          </a:xfrm>
          <a:prstGeom prst="rect">
            <a:avLst/>
          </a:prstGeom>
          <a:solidFill>
            <a:srgbClr val="00B0F0"/>
          </a:solidFill>
        </p:spPr>
        <p:txBody>
          <a:bodyPr vert="vert270" wrap="square" lIns="0" tIns="0" rIns="0" bIns="0" rtlCol="0" anchor="ctr" anchorCtr="1">
            <a:spAutoFit/>
          </a:bodyPr>
          <a:lstStyle/>
          <a:p>
            <a:pPr algn="ctr"/>
            <a:r>
              <a:rPr lang="en-US" sz="3600" dirty="0">
                <a:solidFill>
                  <a:prstClr val="black"/>
                </a:solidFill>
                <a:latin typeface="Calibri"/>
              </a:rPr>
              <a:t>Minimum Construction Standards</a:t>
            </a:r>
          </a:p>
        </p:txBody>
      </p:sp>
      <p:sp>
        <p:nvSpPr>
          <p:cNvPr id="8" name="TextBox 7"/>
          <p:cNvSpPr txBox="1"/>
          <p:nvPr/>
        </p:nvSpPr>
        <p:spPr>
          <a:xfrm>
            <a:off x="6321287" y="6384471"/>
            <a:ext cx="2822713" cy="400110"/>
          </a:xfrm>
          <a:prstGeom prst="rect">
            <a:avLst/>
          </a:prstGeom>
          <a:noFill/>
        </p:spPr>
        <p:txBody>
          <a:bodyPr wrap="square" rtlCol="0">
            <a:spAutoFit/>
          </a:bodyPr>
          <a:lstStyle/>
          <a:p>
            <a:r>
              <a:rPr lang="en-US" sz="2000" dirty="0">
                <a:solidFill>
                  <a:prstClr val="black"/>
                </a:solidFill>
                <a:latin typeface="Calibri"/>
                <a:hlinkClick r:id="rId3"/>
              </a:rPr>
              <a:t>428 NAC 2-002, Page 87</a:t>
            </a:r>
            <a:endParaRPr lang="en-US" sz="2000" dirty="0">
              <a:solidFill>
                <a:prstClr val="black"/>
              </a:solidFill>
              <a:latin typeface="Calibri"/>
            </a:endParaRPr>
          </a:p>
        </p:txBody>
      </p:sp>
      <p:pic>
        <p:nvPicPr>
          <p:cNvPr id="9" name="Picture 8" descr="Log in | Sign Up Upload Clipar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62809" y="50728"/>
            <a:ext cx="1781190" cy="1809846"/>
          </a:xfrm>
          <a:prstGeom prst="rect">
            <a:avLst/>
          </a:prstGeom>
        </p:spPr>
      </p:pic>
      <p:sp>
        <p:nvSpPr>
          <p:cNvPr id="4" name="TextBox 3"/>
          <p:cNvSpPr txBox="1"/>
          <p:nvPr/>
        </p:nvSpPr>
        <p:spPr>
          <a:xfrm>
            <a:off x="865422" y="1711246"/>
            <a:ext cx="8278578" cy="400110"/>
          </a:xfrm>
          <a:prstGeom prst="rect">
            <a:avLst/>
          </a:prstGeom>
          <a:noFill/>
        </p:spPr>
        <p:txBody>
          <a:bodyPr wrap="square" rtlCol="0">
            <a:spAutoFit/>
          </a:bodyPr>
          <a:lstStyle/>
          <a:p>
            <a:pPr algn="ctr"/>
            <a:r>
              <a:rPr lang="en-US" sz="2000" dirty="0">
                <a:hlinkClick r:id="rId4"/>
              </a:rPr>
              <a:t>https://dot.nebraska.gov/media/10343/2017-specbook.pdf</a:t>
            </a:r>
            <a:endParaRPr lang="en-US" sz="2000" dirty="0"/>
          </a:p>
        </p:txBody>
      </p:sp>
    </p:spTree>
    <p:extLst>
      <p:ext uri="{BB962C8B-B14F-4D97-AF65-F5344CB8AC3E}">
        <p14:creationId xmlns:p14="http://schemas.microsoft.com/office/powerpoint/2010/main" val="370171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0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9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1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126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1560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3560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628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7580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7700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ctrTitle"/>
          </p:nvPr>
        </p:nvSpPr>
        <p:spPr>
          <a:xfrm>
            <a:off x="843601" y="0"/>
            <a:ext cx="8300398" cy="1222537"/>
          </a:xfrm>
          <a:prstGeom prst="rect">
            <a:avLst/>
          </a:prstGeom>
          <a:noFill/>
        </p:spPr>
        <p:txBody>
          <a:bodyPr wrap="square" anchor="ctr"/>
          <a:lstStyle>
            <a:lvl1pPr lvl="0">
              <a:defRPr sz="4400" b="0" i="0" u="none" strike="noStrike" baseline="0">
                <a:solidFill>
                  <a:srgbClr val="000000"/>
                </a:solidFill>
                <a:latin typeface="Arial"/>
              </a:defRPr>
            </a:lvl1pPr>
          </a:lstStyle>
          <a:p>
            <a:pPr lvl="0"/>
            <a:r>
              <a:rPr lang="en-US" dirty="0">
                <a:latin typeface="+mj-lt"/>
                <a:hlinkClick r:id="rId3"/>
              </a:rPr>
              <a:t>Minimum Maintenance Standards</a:t>
            </a:r>
            <a:endParaRPr dirty="0">
              <a:latin typeface="+mj-lt"/>
            </a:endParaRPr>
          </a:p>
        </p:txBody>
      </p:sp>
      <p:sp>
        <p:nvSpPr>
          <p:cNvPr id="3" name="Subtitle 2"/>
          <p:cNvSpPr txBox="1">
            <a:spLocks noGrp="1"/>
          </p:cNvSpPr>
          <p:nvPr>
            <p:ph type="subTitle" idx="1"/>
          </p:nvPr>
        </p:nvSpPr>
        <p:spPr>
          <a:xfrm>
            <a:off x="1154304" y="1566795"/>
            <a:ext cx="7676857" cy="3963148"/>
          </a:xfrm>
          <a:prstGeom prst="rect">
            <a:avLst/>
          </a:prstGeom>
          <a:noFill/>
        </p:spPr>
        <p:txBody>
          <a:bodyPr wrap="square" anchor="t"/>
          <a:lstStyle>
            <a:lvl1pPr lvl="0">
              <a:defRPr/>
            </a:lvl1pPr>
          </a:lstStyle>
          <a:p>
            <a:pPr>
              <a:spcAft>
                <a:spcPts val="1800"/>
              </a:spcAft>
            </a:pPr>
            <a:r>
              <a:rPr lang="en-US" sz="4000" dirty="0">
                <a:latin typeface="+mn-lt"/>
              </a:rPr>
              <a:t>Definition of Maintenance, p 88</a:t>
            </a:r>
          </a:p>
          <a:p>
            <a:pPr>
              <a:spcAft>
                <a:spcPts val="1800"/>
              </a:spcAft>
            </a:pPr>
            <a:r>
              <a:rPr lang="en-US" sz="4000" dirty="0">
                <a:latin typeface="+mn-lt"/>
              </a:rPr>
              <a:t>Limits of Maintenance, p 88</a:t>
            </a:r>
          </a:p>
          <a:p>
            <a:pPr marL="1028688" lvl="1" indent="-571500">
              <a:spcAft>
                <a:spcPts val="1800"/>
              </a:spcAft>
              <a:buFont typeface="Wingdings" panose="05000000000000000000" pitchFamily="2" charset="2"/>
              <a:buChar char="Ø"/>
            </a:pPr>
            <a:r>
              <a:rPr lang="en-US" sz="3600" dirty="0">
                <a:latin typeface="+mn-lt"/>
              </a:rPr>
              <a:t>Nothing Extensive or Costly       (428 NAC 2-003.01C5, p 89)</a:t>
            </a:r>
          </a:p>
          <a:p>
            <a:pPr>
              <a:spcAft>
                <a:spcPts val="1800"/>
              </a:spcAft>
            </a:pPr>
            <a:r>
              <a:rPr lang="en-US" sz="4000" dirty="0">
                <a:latin typeface="+mn-lt"/>
              </a:rPr>
              <a:t>Physical Maintenance activities, pages 88-91</a:t>
            </a:r>
          </a:p>
          <a:p>
            <a:endParaRPr lang="en-US" dirty="0">
              <a:latin typeface="+mn-lt"/>
            </a:endParaRPr>
          </a:p>
        </p:txBody>
      </p:sp>
      <p:sp>
        <p:nvSpPr>
          <p:cNvPr id="9" name="Slide Number Placeholder 8"/>
          <p:cNvSpPr>
            <a:spLocks noGrp="1"/>
          </p:cNvSpPr>
          <p:nvPr>
            <p:ph type="sldNum" idx="4"/>
          </p:nvPr>
        </p:nvSpPr>
        <p:spPr>
          <a:xfrm>
            <a:off x="1154304" y="6181694"/>
            <a:ext cx="2133600" cy="476251"/>
          </a:xfrm>
        </p:spPr>
        <p:txBody>
          <a:bodyPr/>
          <a:lstStyle/>
          <a:p>
            <a:r>
              <a:rPr lang="en-US" dirty="0">
                <a:solidFill>
                  <a:prstClr val="black"/>
                </a:solidFill>
                <a:latin typeface="Calibri"/>
              </a:rPr>
              <a:t>Slide </a:t>
            </a:r>
            <a:fld id="{8B38DBA3-52F9-4AF4-A6A4-FA4D7DB2F99C}" type="slidenum">
              <a:rPr lang="en-US">
                <a:solidFill>
                  <a:prstClr val="black"/>
                </a:solidFill>
                <a:latin typeface="Calibri"/>
              </a:rPr>
              <a:pPr/>
              <a:t>6</a:t>
            </a:fld>
            <a:endParaRPr lang="en-US" dirty="0">
              <a:solidFill>
                <a:prstClr val="black"/>
              </a:solidFill>
              <a:latin typeface="Calibri"/>
            </a:endParaRPr>
          </a:p>
        </p:txBody>
      </p:sp>
      <p:sp>
        <p:nvSpPr>
          <p:cNvPr id="8" name="TextBox 7"/>
          <p:cNvSpPr txBox="1"/>
          <p:nvPr/>
        </p:nvSpPr>
        <p:spPr>
          <a:xfrm>
            <a:off x="-15934" y="0"/>
            <a:ext cx="859536" cy="6858000"/>
          </a:xfrm>
          <a:prstGeom prst="rect">
            <a:avLst/>
          </a:prstGeom>
          <a:solidFill>
            <a:srgbClr val="00B0F0"/>
          </a:solidFill>
        </p:spPr>
        <p:txBody>
          <a:bodyPr vert="vert270" wrap="square" lIns="0" tIns="0" rIns="0" bIns="0" rtlCol="0" anchor="ctr" anchorCtr="1">
            <a:spAutoFit/>
          </a:bodyPr>
          <a:lstStyle/>
          <a:p>
            <a:pPr algn="ctr"/>
            <a:r>
              <a:rPr lang="en-US" sz="3600" dirty="0">
                <a:solidFill>
                  <a:prstClr val="black"/>
                </a:solidFill>
                <a:latin typeface="Calibri"/>
              </a:rPr>
              <a:t>Minimum Maintenance Standards</a:t>
            </a:r>
          </a:p>
        </p:txBody>
      </p:sp>
      <p:pic>
        <p:nvPicPr>
          <p:cNvPr id="10" name="Picture 9" descr="Men at work by developingo - SeÃ±al de 'Hombres trabajando''Men at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080" y="5043839"/>
            <a:ext cx="1495305" cy="1325214"/>
          </a:xfrm>
          <a:prstGeom prst="rect">
            <a:avLst/>
          </a:prstGeom>
        </p:spPr>
      </p:pic>
      <p:sp>
        <p:nvSpPr>
          <p:cNvPr id="11" name="TextBox 10"/>
          <p:cNvSpPr txBox="1"/>
          <p:nvPr/>
        </p:nvSpPr>
        <p:spPr>
          <a:xfrm>
            <a:off x="5844210" y="6457890"/>
            <a:ext cx="3299789" cy="400110"/>
          </a:xfrm>
          <a:prstGeom prst="rect">
            <a:avLst/>
          </a:prstGeom>
          <a:noFill/>
        </p:spPr>
        <p:txBody>
          <a:bodyPr wrap="square" rtlCol="0">
            <a:spAutoFit/>
          </a:bodyPr>
          <a:lstStyle/>
          <a:p>
            <a:r>
              <a:rPr lang="en-US" sz="2000" dirty="0">
                <a:solidFill>
                  <a:prstClr val="black"/>
                </a:solidFill>
                <a:latin typeface="Calibri"/>
                <a:hlinkClick r:id="rId3"/>
              </a:rPr>
              <a:t>428 NAC 2-003, Pages 88-91</a:t>
            </a:r>
            <a:endParaRPr lang="en-US" sz="2000" dirty="0">
              <a:solidFill>
                <a:prstClr val="black"/>
              </a:solidFill>
              <a:latin typeface="Calibri"/>
            </a:endParaRPr>
          </a:p>
        </p:txBody>
      </p:sp>
    </p:spTree>
    <p:extLst>
      <p:ext uri="{BB962C8B-B14F-4D97-AF65-F5344CB8AC3E}">
        <p14:creationId xmlns:p14="http://schemas.microsoft.com/office/powerpoint/2010/main" val="118723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6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5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30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6464" y="308807"/>
            <a:ext cx="5331962" cy="1449168"/>
          </a:xfrm>
        </p:spPr>
        <p:txBody>
          <a:bodyPr/>
          <a:lstStyle/>
          <a:p>
            <a:r>
              <a:rPr lang="en-US" sz="4000" dirty="0">
                <a:latin typeface="+mj-lt"/>
              </a:rPr>
              <a:t>Relaxation of Standards </a:t>
            </a:r>
            <a:br>
              <a:rPr lang="en-US" dirty="0">
                <a:latin typeface="+mj-lt"/>
              </a:rPr>
            </a:br>
            <a:r>
              <a:rPr lang="en-US" sz="3600" dirty="0">
                <a:latin typeface="+mj-lt"/>
              </a:rPr>
              <a:t>What is it?  </a:t>
            </a:r>
            <a:endParaRPr lang="en-US" dirty="0">
              <a:latin typeface="+mj-lt"/>
            </a:endParaRPr>
          </a:p>
        </p:txBody>
      </p:sp>
      <p:sp>
        <p:nvSpPr>
          <p:cNvPr id="3" name="Subtitle 2"/>
          <p:cNvSpPr>
            <a:spLocks noGrp="1"/>
          </p:cNvSpPr>
          <p:nvPr>
            <p:ph type="subTitle" idx="1"/>
          </p:nvPr>
        </p:nvSpPr>
        <p:spPr>
          <a:xfrm>
            <a:off x="1049260" y="1668683"/>
            <a:ext cx="6422694" cy="4484068"/>
          </a:xfrm>
        </p:spPr>
        <p:txBody>
          <a:bodyPr/>
          <a:lstStyle/>
          <a:p>
            <a:pPr marL="0" indent="0">
              <a:buNone/>
            </a:pPr>
            <a:r>
              <a:rPr lang="en-US" sz="3600" dirty="0">
                <a:latin typeface="+mn-lt"/>
              </a:rPr>
              <a:t>A documented decision that has NBCS approval to design, construct or maintain an element or segment of a highway, street or road that </a:t>
            </a:r>
            <a:r>
              <a:rPr lang="en-US" sz="3600" b="1" dirty="0">
                <a:latin typeface="+mn-lt"/>
              </a:rPr>
              <a:t>does not meet a requirement, value or range of values </a:t>
            </a:r>
            <a:r>
              <a:rPr lang="en-US" sz="3600" dirty="0">
                <a:latin typeface="+mn-lt"/>
              </a:rPr>
              <a:t>established  by the NBCS standards.</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11" name="TextBox 10"/>
          <p:cNvSpPr txBox="1"/>
          <p:nvPr/>
        </p:nvSpPr>
        <p:spPr>
          <a:xfrm>
            <a:off x="3926398" y="6260777"/>
            <a:ext cx="1747157" cy="369332"/>
          </a:xfrm>
          <a:prstGeom prst="rect">
            <a:avLst/>
          </a:prstGeom>
          <a:noFill/>
        </p:spPr>
        <p:txBody>
          <a:bodyPr wrap="square" rtlCol="0">
            <a:spAutoFit/>
          </a:bodyPr>
          <a:lstStyle/>
          <a:p>
            <a:r>
              <a:rPr lang="en-US" dirty="0">
                <a:solidFill>
                  <a:prstClr val="black"/>
                </a:solidFill>
                <a:latin typeface="Calibri"/>
              </a:rPr>
              <a:t>Slide </a:t>
            </a:r>
            <a:fld id="{FFECD726-5EB6-4DD1-8A6D-FCFB3C02CC4B}" type="slidenum">
              <a:rPr lang="en-US">
                <a:solidFill>
                  <a:prstClr val="black"/>
                </a:solidFill>
                <a:latin typeface="Calibri"/>
              </a:rPr>
              <a:pPr/>
              <a:t>7</a:t>
            </a:fld>
            <a:endParaRPr lang="en-US" dirty="0">
              <a:solidFill>
                <a:prstClr val="black"/>
              </a:solidFill>
              <a:latin typeface="Calibri"/>
            </a:endParaRPr>
          </a:p>
        </p:txBody>
      </p:sp>
      <p:sp>
        <p:nvSpPr>
          <p:cNvPr id="7" name="TextBox 6"/>
          <p:cNvSpPr txBox="1"/>
          <p:nvPr/>
        </p:nvSpPr>
        <p:spPr>
          <a:xfrm>
            <a:off x="6951575" y="345244"/>
            <a:ext cx="2192670" cy="1323439"/>
          </a:xfrm>
          <a:prstGeom prst="rect">
            <a:avLst/>
          </a:prstGeom>
          <a:noFill/>
        </p:spPr>
        <p:txBody>
          <a:bodyPr wrap="square" rtlCol="0">
            <a:spAutoFit/>
          </a:bodyPr>
          <a:lstStyle/>
          <a:p>
            <a:r>
              <a:rPr lang="en-US" sz="4000" dirty="0">
                <a:solidFill>
                  <a:srgbClr val="002060"/>
                </a:solidFill>
              </a:rPr>
              <a:t>Design Exception</a:t>
            </a:r>
          </a:p>
        </p:txBody>
      </p:sp>
      <p:sp>
        <p:nvSpPr>
          <p:cNvPr id="6" name="TextBox 5"/>
          <p:cNvSpPr txBox="1"/>
          <p:nvPr/>
        </p:nvSpPr>
        <p:spPr>
          <a:xfrm>
            <a:off x="7471954" y="2965102"/>
            <a:ext cx="1631155" cy="1815882"/>
          </a:xfrm>
          <a:prstGeom prst="rect">
            <a:avLst/>
          </a:prstGeom>
          <a:noFill/>
        </p:spPr>
        <p:txBody>
          <a:bodyPr wrap="square" rtlCol="0">
            <a:spAutoFit/>
          </a:bodyPr>
          <a:lstStyle/>
          <a:p>
            <a:r>
              <a:rPr lang="en-US" sz="2800" dirty="0">
                <a:solidFill>
                  <a:srgbClr val="FF0000"/>
                </a:solidFill>
              </a:rPr>
              <a:t>Generally, within work termini</a:t>
            </a:r>
          </a:p>
        </p:txBody>
      </p:sp>
      <p:pic>
        <p:nvPicPr>
          <p:cNvPr id="8" name="Picture 7"/>
          <p:cNvPicPr>
            <a:picLocks noChangeAspect="1"/>
          </p:cNvPicPr>
          <p:nvPr/>
        </p:nvPicPr>
        <p:blipFill>
          <a:blip r:embed="rId3"/>
          <a:stretch>
            <a:fillRect/>
          </a:stretch>
        </p:blipFill>
        <p:spPr>
          <a:xfrm>
            <a:off x="1049260" y="345244"/>
            <a:ext cx="733950" cy="820690"/>
          </a:xfrm>
          <a:prstGeom prst="rect">
            <a:avLst/>
          </a:prstGeom>
        </p:spPr>
      </p:pic>
      <p:sp>
        <p:nvSpPr>
          <p:cNvPr id="13" name="TextBox 12"/>
          <p:cNvSpPr txBox="1"/>
          <p:nvPr/>
        </p:nvSpPr>
        <p:spPr>
          <a:xfrm>
            <a:off x="5830996" y="6091500"/>
            <a:ext cx="3200401" cy="707886"/>
          </a:xfrm>
          <a:prstGeom prst="rect">
            <a:avLst/>
          </a:prstGeom>
          <a:noFill/>
        </p:spPr>
        <p:txBody>
          <a:bodyPr wrap="square" rtlCol="0">
            <a:spAutoFit/>
          </a:bodyPr>
          <a:lstStyle/>
          <a:p>
            <a:r>
              <a:rPr lang="en-US" sz="2000" dirty="0">
                <a:solidFill>
                  <a:prstClr val="black"/>
                </a:solidFill>
              </a:rPr>
              <a:t>§</a:t>
            </a:r>
            <a:r>
              <a:rPr lang="en-US" sz="2000" dirty="0">
                <a:solidFill>
                  <a:prstClr val="black"/>
                </a:solidFill>
                <a:hlinkClick r:id="rId4"/>
              </a:rPr>
              <a:t>39-2113</a:t>
            </a:r>
            <a:endParaRPr lang="en-US" sz="2000" dirty="0">
              <a:solidFill>
                <a:prstClr val="black"/>
              </a:solidFill>
            </a:endParaRPr>
          </a:p>
          <a:p>
            <a:r>
              <a:rPr lang="en-US" sz="2000" dirty="0">
                <a:solidFill>
                  <a:prstClr val="black"/>
                </a:solidFill>
                <a:latin typeface="Calibri"/>
                <a:hlinkClick r:id="rId5"/>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377216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2590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1774" y="-26562"/>
            <a:ext cx="7772400" cy="1470025"/>
          </a:xfrm>
        </p:spPr>
        <p:txBody>
          <a:bodyPr/>
          <a:lstStyle/>
          <a:p>
            <a:r>
              <a:rPr lang="en-US" dirty="0">
                <a:latin typeface="+mj-lt"/>
              </a:rPr>
              <a:t>Why Would a Relaxation of Standards be Necessary?  </a:t>
            </a:r>
          </a:p>
        </p:txBody>
      </p:sp>
      <p:sp>
        <p:nvSpPr>
          <p:cNvPr id="3" name="Subtitle 2"/>
          <p:cNvSpPr>
            <a:spLocks noGrp="1"/>
          </p:cNvSpPr>
          <p:nvPr>
            <p:ph type="subTitle" idx="1"/>
          </p:nvPr>
        </p:nvSpPr>
        <p:spPr>
          <a:xfrm>
            <a:off x="861773" y="1524903"/>
            <a:ext cx="8169623" cy="4622507"/>
          </a:xfrm>
        </p:spPr>
        <p:txBody>
          <a:bodyPr/>
          <a:lstStyle/>
          <a:p>
            <a:r>
              <a:rPr lang="en-US" dirty="0">
                <a:latin typeface="+mn-lt"/>
              </a:rPr>
              <a:t>Applying standards: a </a:t>
            </a:r>
            <a:r>
              <a:rPr lang="en-US" b="1" dirty="0">
                <a:latin typeface="+mn-lt"/>
              </a:rPr>
              <a:t>special hardship </a:t>
            </a:r>
            <a:r>
              <a:rPr lang="en-US" dirty="0">
                <a:latin typeface="+mn-lt"/>
              </a:rPr>
              <a:t>due to </a:t>
            </a:r>
            <a:r>
              <a:rPr lang="en-US" b="1" dirty="0">
                <a:latin typeface="+mn-lt"/>
              </a:rPr>
              <a:t>peculiar</a:t>
            </a:r>
            <a:r>
              <a:rPr lang="en-US" dirty="0">
                <a:latin typeface="+mn-lt"/>
              </a:rPr>
              <a:t>, </a:t>
            </a:r>
            <a:r>
              <a:rPr lang="en-US" b="1" dirty="0">
                <a:latin typeface="+mn-lt"/>
              </a:rPr>
              <a:t>special</a:t>
            </a:r>
            <a:r>
              <a:rPr lang="en-US" dirty="0">
                <a:latin typeface="+mn-lt"/>
              </a:rPr>
              <a:t> or </a:t>
            </a:r>
            <a:r>
              <a:rPr lang="en-US" b="1" dirty="0">
                <a:latin typeface="+mn-lt"/>
              </a:rPr>
              <a:t>unique</a:t>
            </a:r>
            <a:r>
              <a:rPr lang="en-US" dirty="0">
                <a:latin typeface="+mn-lt"/>
              </a:rPr>
              <a:t> </a:t>
            </a:r>
            <a:r>
              <a:rPr lang="en-US" b="1" dirty="0">
                <a:latin typeface="+mn-lt"/>
              </a:rPr>
              <a:t>local situations</a:t>
            </a:r>
          </a:p>
          <a:p>
            <a:r>
              <a:rPr lang="en-US" dirty="0">
                <a:latin typeface="+mn-lt"/>
              </a:rPr>
              <a:t>Many reasons, or combinations of reasons</a:t>
            </a:r>
          </a:p>
          <a:p>
            <a:pPr lvl="1">
              <a:spcBef>
                <a:spcPts val="600"/>
              </a:spcBef>
            </a:pPr>
            <a:r>
              <a:rPr lang="en-US" dirty="0">
                <a:latin typeface="+mn-lt"/>
              </a:rPr>
              <a:t>• Affect on</a:t>
            </a:r>
            <a:r>
              <a:rPr lang="en-US" b="1" dirty="0">
                <a:latin typeface="+mn-lt"/>
              </a:rPr>
              <a:t> </a:t>
            </a:r>
            <a:r>
              <a:rPr lang="en-US" dirty="0">
                <a:latin typeface="+mn-lt"/>
              </a:rPr>
              <a:t>the natural environment</a:t>
            </a:r>
          </a:p>
          <a:p>
            <a:pPr lvl="1">
              <a:spcBef>
                <a:spcPts val="600"/>
              </a:spcBef>
            </a:pPr>
            <a:r>
              <a:rPr lang="en-US" dirty="0">
                <a:latin typeface="+mn-lt"/>
              </a:rPr>
              <a:t>• Social or right-of-way impacts</a:t>
            </a:r>
          </a:p>
          <a:p>
            <a:pPr lvl="1">
              <a:spcBef>
                <a:spcPts val="600"/>
              </a:spcBef>
            </a:pPr>
            <a:r>
              <a:rPr lang="en-US" dirty="0">
                <a:latin typeface="+mn-lt"/>
              </a:rPr>
              <a:t>• Preservation of historic or cultural resources</a:t>
            </a:r>
          </a:p>
          <a:p>
            <a:pPr lvl="1">
              <a:spcBef>
                <a:spcPts val="600"/>
              </a:spcBef>
            </a:pPr>
            <a:r>
              <a:rPr lang="en-US" dirty="0">
                <a:latin typeface="+mn-lt"/>
              </a:rPr>
              <a:t>• Sensitivity to context, or community values</a:t>
            </a:r>
          </a:p>
          <a:p>
            <a:pPr lvl="1">
              <a:spcBef>
                <a:spcPts val="600"/>
              </a:spcBef>
            </a:pPr>
            <a:r>
              <a:rPr lang="en-US" dirty="0">
                <a:latin typeface="+mn-lt"/>
              </a:rPr>
              <a:t>• Construction costs</a:t>
            </a:r>
          </a:p>
        </p:txBody>
      </p:sp>
      <p:sp>
        <p:nvSpPr>
          <p:cNvPr id="4" name="TextBox 3"/>
          <p:cNvSpPr txBox="1"/>
          <p:nvPr/>
        </p:nvSpPr>
        <p:spPr>
          <a:xfrm>
            <a:off x="1" y="0"/>
            <a:ext cx="861774" cy="6858000"/>
          </a:xfrm>
          <a:prstGeom prst="rect">
            <a:avLst/>
          </a:prstGeom>
          <a:solidFill>
            <a:srgbClr val="FF0000"/>
          </a:solidFill>
        </p:spPr>
        <p:txBody>
          <a:bodyPr vert="vert270" wrap="square" rtlCol="0">
            <a:spAutoFit/>
          </a:bodyPr>
          <a:lstStyle/>
          <a:p>
            <a:pPr algn="ctr"/>
            <a:r>
              <a:rPr lang="en-US" sz="4400" dirty="0">
                <a:solidFill>
                  <a:prstClr val="white"/>
                </a:solidFill>
                <a:latin typeface="Calibri"/>
              </a:rPr>
              <a:t>Relaxation of Standards</a:t>
            </a:r>
          </a:p>
        </p:txBody>
      </p:sp>
      <p:sp>
        <p:nvSpPr>
          <p:cNvPr id="10" name="TextBox 9"/>
          <p:cNvSpPr txBox="1"/>
          <p:nvPr/>
        </p:nvSpPr>
        <p:spPr>
          <a:xfrm>
            <a:off x="1544948" y="6310289"/>
            <a:ext cx="1747157" cy="369332"/>
          </a:xfrm>
          <a:prstGeom prst="rect">
            <a:avLst/>
          </a:prstGeom>
          <a:noFill/>
        </p:spPr>
        <p:txBody>
          <a:bodyPr wrap="square" rtlCol="0">
            <a:spAutoFit/>
          </a:bodyPr>
          <a:lstStyle/>
          <a:p>
            <a:r>
              <a:rPr lang="en-US" dirty="0">
                <a:solidFill>
                  <a:prstClr val="black"/>
                </a:solidFill>
                <a:latin typeface="Calibri"/>
              </a:rPr>
              <a:t>Slide </a:t>
            </a:r>
            <a:fld id="{9F121C29-C9EF-4F7D-87BA-465D1C3635AC}" type="slidenum">
              <a:rPr lang="en-US">
                <a:solidFill>
                  <a:prstClr val="black"/>
                </a:solidFill>
                <a:latin typeface="Calibri"/>
              </a:rPr>
              <a:pPr/>
              <a:t>8</a:t>
            </a:fld>
            <a:endParaRPr lang="en-US" dirty="0">
              <a:solidFill>
                <a:prstClr val="black"/>
              </a:solidFill>
              <a:latin typeface="Calibri"/>
            </a:endParaRPr>
          </a:p>
        </p:txBody>
      </p:sp>
      <p:pic>
        <p:nvPicPr>
          <p:cNvPr id="7" name="Picture 6" descr="Original file ‎ (SVG file, nominally 384 × 384 pixels, file size: 2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5173" y="3129229"/>
            <a:ext cx="1303315" cy="1303315"/>
          </a:xfrm>
          <a:prstGeom prst="rect">
            <a:avLst/>
          </a:prstGeom>
        </p:spPr>
      </p:pic>
      <p:pic>
        <p:nvPicPr>
          <p:cNvPr id="9" name="Picture 8" descr="Funded by the Bill &amp; Melinda Gates Foundation through partnership with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7637" y="4939210"/>
            <a:ext cx="1086363" cy="1086363"/>
          </a:xfrm>
          <a:prstGeom prst="rect">
            <a:avLst/>
          </a:prstGeom>
        </p:spPr>
      </p:pic>
      <p:sp>
        <p:nvSpPr>
          <p:cNvPr id="12" name="TextBox 11"/>
          <p:cNvSpPr txBox="1"/>
          <p:nvPr/>
        </p:nvSpPr>
        <p:spPr>
          <a:xfrm>
            <a:off x="5830996" y="6091500"/>
            <a:ext cx="3200401" cy="707886"/>
          </a:xfrm>
          <a:prstGeom prst="rect">
            <a:avLst/>
          </a:prstGeom>
          <a:noFill/>
        </p:spPr>
        <p:txBody>
          <a:bodyPr wrap="square" rtlCol="0">
            <a:spAutoFit/>
          </a:bodyPr>
          <a:lstStyle/>
          <a:p>
            <a:r>
              <a:rPr lang="en-US" sz="2000" dirty="0">
                <a:solidFill>
                  <a:prstClr val="black"/>
                </a:solidFill>
              </a:rPr>
              <a:t>§</a:t>
            </a:r>
            <a:r>
              <a:rPr lang="en-US" sz="2000" dirty="0">
                <a:solidFill>
                  <a:prstClr val="black"/>
                </a:solidFill>
                <a:hlinkClick r:id="rId5"/>
              </a:rPr>
              <a:t>39-2113</a:t>
            </a:r>
            <a:endParaRPr lang="en-US" sz="2000" dirty="0">
              <a:solidFill>
                <a:prstClr val="black"/>
              </a:solidFill>
            </a:endParaRPr>
          </a:p>
          <a:p>
            <a:r>
              <a:rPr lang="en-US" sz="2000" dirty="0">
                <a:solidFill>
                  <a:prstClr val="black"/>
                </a:solidFill>
                <a:latin typeface="Calibri"/>
                <a:hlinkClick r:id="rId6"/>
              </a:rPr>
              <a:t>428 NAC 2-004, Pages 92-94</a:t>
            </a:r>
            <a:endParaRPr lang="en-US" sz="2000" dirty="0">
              <a:solidFill>
                <a:prstClr val="black"/>
              </a:solidFill>
              <a:latin typeface="Calibri"/>
            </a:endParaRPr>
          </a:p>
        </p:txBody>
      </p:sp>
    </p:spTree>
    <p:extLst>
      <p:ext uri="{BB962C8B-B14F-4D97-AF65-F5344CB8AC3E}">
        <p14:creationId xmlns:p14="http://schemas.microsoft.com/office/powerpoint/2010/main" val="308567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8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46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90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300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3100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330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350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3700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3800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r="18896" b="55818"/>
          <a:stretch/>
        </p:blipFill>
        <p:spPr>
          <a:xfrm>
            <a:off x="1974777" y="1408866"/>
            <a:ext cx="7168758" cy="4549404"/>
          </a:xfrm>
          <a:prstGeom prst="rect">
            <a:avLst/>
          </a:prstGeom>
        </p:spPr>
      </p:pic>
      <p:sp>
        <p:nvSpPr>
          <p:cNvPr id="2" name="Title 1"/>
          <p:cNvSpPr>
            <a:spLocks noGrp="1"/>
          </p:cNvSpPr>
          <p:nvPr>
            <p:ph type="ctrTitle"/>
          </p:nvPr>
        </p:nvSpPr>
        <p:spPr>
          <a:xfrm>
            <a:off x="1055075" y="37006"/>
            <a:ext cx="7772400" cy="1470025"/>
          </a:xfrm>
        </p:spPr>
        <p:txBody>
          <a:bodyPr/>
          <a:lstStyle/>
          <a:p>
            <a:r>
              <a:rPr lang="en-US" dirty="0">
                <a:latin typeface="+mj-lt"/>
              </a:rPr>
              <a:t>Relaxation of MDS Required When  .   .   . </a:t>
            </a:r>
          </a:p>
        </p:txBody>
      </p:sp>
      <p:sp>
        <p:nvSpPr>
          <p:cNvPr id="3" name="Subtitle 2"/>
          <p:cNvSpPr>
            <a:spLocks noGrp="1"/>
          </p:cNvSpPr>
          <p:nvPr>
            <p:ph type="subTitle" idx="1"/>
          </p:nvPr>
        </p:nvSpPr>
        <p:spPr>
          <a:xfrm>
            <a:off x="966029" y="1746311"/>
            <a:ext cx="4495657" cy="4498914"/>
          </a:xfrm>
          <a:solidFill>
            <a:schemeClr val="bg1">
              <a:lumMod val="95000"/>
            </a:schemeClr>
          </a:solidFill>
        </p:spPr>
        <p:txBody>
          <a:bodyPr/>
          <a:lstStyle/>
          <a:p>
            <a:pPr marL="0" indent="0">
              <a:buNone/>
            </a:pPr>
            <a:r>
              <a:rPr lang="en-US" dirty="0">
                <a:latin typeface="+mn-lt"/>
              </a:rPr>
              <a:t>A standard value or range or requirement in </a:t>
            </a:r>
          </a:p>
          <a:p>
            <a:endParaRPr lang="en-US" sz="1800" dirty="0">
              <a:latin typeface="+mn-lt"/>
            </a:endParaRPr>
          </a:p>
          <a:p>
            <a:r>
              <a:rPr lang="en-US" sz="2800" dirty="0">
                <a:latin typeface="+mn-lt"/>
              </a:rPr>
              <a:t>MDS Tables (pages 55-86)</a:t>
            </a:r>
          </a:p>
          <a:p>
            <a:endParaRPr lang="en-US" sz="1800" dirty="0">
              <a:latin typeface="+mn-lt"/>
            </a:endParaRPr>
          </a:p>
          <a:p>
            <a:r>
              <a:rPr lang="en-US" sz="2800" dirty="0">
                <a:latin typeface="+mn-lt"/>
              </a:rPr>
              <a:t>MDS Notes (requirements in </a:t>
            </a:r>
            <a:r>
              <a:rPr lang="en-US" sz="2800" b="1" dirty="0">
                <a:latin typeface="+mn-lt"/>
              </a:rPr>
              <a:t>bold font</a:t>
            </a:r>
            <a:r>
              <a:rPr lang="en-US" sz="2800" dirty="0">
                <a:latin typeface="+mn-lt"/>
              </a:rPr>
              <a:t>) – pages 47-54</a:t>
            </a:r>
          </a:p>
          <a:p>
            <a:endParaRPr lang="en-US" sz="1800" dirty="0">
              <a:latin typeface="+mn-lt"/>
            </a:endParaRPr>
          </a:p>
          <a:p>
            <a:pPr marL="0" indent="0">
              <a:buNone/>
            </a:pPr>
            <a:r>
              <a:rPr lang="en-US" sz="2800" dirty="0">
                <a:latin typeface="+mn-lt"/>
              </a:rPr>
              <a:t>cannot be met due to a special hardship.  </a:t>
            </a:r>
          </a:p>
        </p:txBody>
      </p:sp>
      <p:sp>
        <p:nvSpPr>
          <p:cNvPr id="5" name="TextBox 4"/>
          <p:cNvSpPr txBox="1"/>
          <p:nvPr/>
        </p:nvSpPr>
        <p:spPr>
          <a:xfrm>
            <a:off x="5186206" y="6300543"/>
            <a:ext cx="3957797" cy="400110"/>
          </a:xfrm>
          <a:prstGeom prst="rect">
            <a:avLst/>
          </a:prstGeom>
          <a:noFill/>
        </p:spPr>
        <p:txBody>
          <a:bodyPr wrap="square" rtlCol="0">
            <a:spAutoFit/>
          </a:bodyPr>
          <a:lstStyle/>
          <a:p>
            <a:r>
              <a:rPr lang="en-US" sz="2000" dirty="0">
                <a:solidFill>
                  <a:prstClr val="black"/>
                </a:solidFill>
                <a:latin typeface="Calibri"/>
                <a:hlinkClick r:id="rId4"/>
              </a:rPr>
              <a:t>428 NAC 2-001.03B Note 1, Page 47</a:t>
            </a:r>
            <a:endParaRPr lang="en-US" sz="2000" dirty="0">
              <a:solidFill>
                <a:prstClr val="black"/>
              </a:solidFill>
              <a:latin typeface="Calibri"/>
            </a:endParaRPr>
          </a:p>
        </p:txBody>
      </p:sp>
      <p:sp>
        <p:nvSpPr>
          <p:cNvPr id="6" name="TextBox 5"/>
          <p:cNvSpPr txBox="1"/>
          <p:nvPr/>
        </p:nvSpPr>
        <p:spPr>
          <a:xfrm>
            <a:off x="0" y="0"/>
            <a:ext cx="861774" cy="6858000"/>
          </a:xfrm>
          <a:prstGeom prst="rect">
            <a:avLst/>
          </a:prstGeom>
          <a:solidFill>
            <a:schemeClr val="accent6">
              <a:lumMod val="40000"/>
              <a:lumOff val="60000"/>
            </a:schemeClr>
          </a:solidFill>
        </p:spPr>
        <p:txBody>
          <a:bodyPr vert="vert270" wrap="square" rtlCol="0">
            <a:spAutoFit/>
          </a:bodyPr>
          <a:lstStyle/>
          <a:p>
            <a:pPr algn="ctr"/>
            <a:r>
              <a:rPr lang="en-US" sz="4400" dirty="0">
                <a:solidFill>
                  <a:prstClr val="black"/>
                </a:solidFill>
                <a:latin typeface="Calibri"/>
              </a:rPr>
              <a:t>Note 1 </a:t>
            </a:r>
            <a:r>
              <a:rPr lang="en-US" sz="3600" dirty="0">
                <a:solidFill>
                  <a:prstClr val="black"/>
                </a:solidFill>
                <a:latin typeface="Calibri"/>
              </a:rPr>
              <a:t>(new)</a:t>
            </a:r>
          </a:p>
        </p:txBody>
      </p:sp>
      <p:sp>
        <p:nvSpPr>
          <p:cNvPr id="10" name="TextBox 9"/>
          <p:cNvSpPr txBox="1"/>
          <p:nvPr/>
        </p:nvSpPr>
        <p:spPr>
          <a:xfrm>
            <a:off x="1328961" y="6245225"/>
            <a:ext cx="1747157" cy="369332"/>
          </a:xfrm>
          <a:prstGeom prst="rect">
            <a:avLst/>
          </a:prstGeom>
          <a:noFill/>
        </p:spPr>
        <p:txBody>
          <a:bodyPr wrap="square" rtlCol="0">
            <a:spAutoFit/>
          </a:bodyPr>
          <a:lstStyle/>
          <a:p>
            <a:r>
              <a:rPr lang="en-US" dirty="0">
                <a:solidFill>
                  <a:prstClr val="black"/>
                </a:solidFill>
                <a:latin typeface="Calibri"/>
              </a:rPr>
              <a:t>Slide </a:t>
            </a:r>
            <a:fld id="{F8E7B55E-2C90-43C0-850A-2142833D2655}" type="slidenum">
              <a:rPr lang="en-US">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5005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800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1950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1850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1450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TAP_2016B_1">
  <a:themeElements>
    <a:clrScheme name="Custom 1">
      <a:dk1>
        <a:sysClr val="windowText" lastClr="000000"/>
      </a:dk1>
      <a:lt1>
        <a:sysClr val="window" lastClr="FFFFFF"/>
      </a:lt1>
      <a:dk2>
        <a:srgbClr val="1F497D"/>
      </a:dk2>
      <a:lt2>
        <a:srgbClr val="EEECE1"/>
      </a:lt2>
      <a:accent1>
        <a:srgbClr val="BE0C27"/>
      </a:accent1>
      <a:accent2>
        <a:srgbClr val="8D8E8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CO Winter Meeting - Jodi.potx" id="{59AC6FE6-81A8-460E-AB7D-648E9A6172E2}" vid="{464DF7D0-45CA-4111-B2D8-C53A0D1C7D23}"/>
    </a:ext>
  </a:extLst>
</a:theme>
</file>

<file path=ppt/theme/theme1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6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7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0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2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3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1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8_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54893</TotalTime>
  <Words>6330</Words>
  <Application>Microsoft Office PowerPoint</Application>
  <PresentationFormat>On-screen Show (4:3)</PresentationFormat>
  <Paragraphs>564</Paragraphs>
  <Slides>28</Slides>
  <Notes>28</Notes>
  <HiddenSlides>0</HiddenSlides>
  <MMClips>0</MMClips>
  <ScaleCrop>false</ScaleCrop>
  <HeadingPairs>
    <vt:vector size="8" baseType="variant">
      <vt:variant>
        <vt:lpstr>Fonts Used</vt:lpstr>
      </vt:variant>
      <vt:variant>
        <vt:i4>7</vt:i4>
      </vt:variant>
      <vt:variant>
        <vt:lpstr>Theme</vt:lpstr>
      </vt:variant>
      <vt:variant>
        <vt:i4>12</vt:i4>
      </vt:variant>
      <vt:variant>
        <vt:lpstr>Embedded OLE Servers</vt:lpstr>
      </vt:variant>
      <vt:variant>
        <vt:i4>1</vt:i4>
      </vt:variant>
      <vt:variant>
        <vt:lpstr>Slide Titles</vt:lpstr>
      </vt:variant>
      <vt:variant>
        <vt:i4>28</vt:i4>
      </vt:variant>
    </vt:vector>
  </HeadingPairs>
  <TitlesOfParts>
    <vt:vector size="48" baseType="lpstr">
      <vt:lpstr>Arial</vt:lpstr>
      <vt:lpstr>Arial Black</vt:lpstr>
      <vt:lpstr>Calibri</vt:lpstr>
      <vt:lpstr>Calibri Light</vt:lpstr>
      <vt:lpstr>Courier New</vt:lpstr>
      <vt:lpstr>Symbol</vt:lpstr>
      <vt:lpstr>Wingdings</vt:lpstr>
      <vt:lpstr>Default Design</vt:lpstr>
      <vt:lpstr>16_Default Design</vt:lpstr>
      <vt:lpstr>17_Default Design</vt:lpstr>
      <vt:lpstr>18_Default Design</vt:lpstr>
      <vt:lpstr>20_Default Design</vt:lpstr>
      <vt:lpstr>22_Default Design</vt:lpstr>
      <vt:lpstr>23_Default Design</vt:lpstr>
      <vt:lpstr>41_Default Design</vt:lpstr>
      <vt:lpstr>248_Default Design</vt:lpstr>
      <vt:lpstr>LTAP_2016B_1</vt:lpstr>
      <vt:lpstr>Office Theme</vt:lpstr>
      <vt:lpstr>2_Office Theme</vt:lpstr>
      <vt:lpstr>Worksheet</vt:lpstr>
      <vt:lpstr>RELAXATION OF STANDARDS</vt:lpstr>
      <vt:lpstr>Chapter 2 (428 NAC 2) Procedures for Standards How it is Organized </vt:lpstr>
      <vt:lpstr>Minimum Design Standards  are</vt:lpstr>
      <vt:lpstr>PowerPoint Presentation</vt:lpstr>
      <vt:lpstr>Construction Standards</vt:lpstr>
      <vt:lpstr>Minimum Maintenance Standards</vt:lpstr>
      <vt:lpstr>Relaxation of Standards  What is it?  </vt:lpstr>
      <vt:lpstr>Why Would a Relaxation of Standards be Necessary?  </vt:lpstr>
      <vt:lpstr>Relaxation of MDS Required When  .   .   . </vt:lpstr>
      <vt:lpstr>Who Can Request a Relaxation of Standards? </vt:lpstr>
      <vt:lpstr>What is the Process?</vt:lpstr>
      <vt:lpstr>What is the Process? (continued)</vt:lpstr>
      <vt:lpstr>NBCS Requirements for Relaxation of Standards Requests</vt:lpstr>
      <vt:lpstr>Tips for Submitting a Relaxation of Standards Request</vt:lpstr>
      <vt:lpstr>EXAMPLE</vt:lpstr>
      <vt:lpstr>EXAMPLE – TABLE FORMAT Good Way to Communicate Request to the NBCS</vt:lpstr>
      <vt:lpstr>Request SNAFU’s</vt:lpstr>
      <vt:lpstr>Failure to Meet Standards</vt:lpstr>
      <vt:lpstr>PowerPoint Presentation</vt:lpstr>
      <vt:lpstr>Relaxation Requests</vt:lpstr>
      <vt:lpstr>If NBCS Minimum Standards Cannot Be Met</vt:lpstr>
      <vt:lpstr>§39-2113(7) -  from LB82 (2019)</vt:lpstr>
      <vt:lpstr>Practical Design</vt:lpstr>
      <vt:lpstr>Why Develop a Program?</vt:lpstr>
      <vt:lpstr>Programs and Safety</vt:lpstr>
      <vt:lpstr>Primary Considerations</vt:lpstr>
      <vt:lpstr>Working with the NBCS Communications, Questions, Requests by Phone      , Email      or Mail</vt:lpstr>
      <vt:lpstr>RELAXATION OF STANDARDS</vt:lpstr>
    </vt:vector>
  </TitlesOfParts>
  <Company>Yankee Hill Solutions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Tab.14.1_StandardsTraining</dc:title>
  <dc:subject>NBCS Standards</dc:subject>
  <dc:creator>jwilk8284</dc:creator>
  <cp:keywords>Standards Training, BEX Workshop</cp:keywords>
  <dc:description>2016 Standards approval imminent, eliminating comparisons to 2010 standards.</dc:description>
  <cp:lastModifiedBy>Hasterlo, Barbara</cp:lastModifiedBy>
  <cp:revision>1776</cp:revision>
  <dcterms:created xsi:type="dcterms:W3CDTF">2015-12-13T17:10:08Z</dcterms:created>
  <dcterms:modified xsi:type="dcterms:W3CDTF">2023-02-07T16:46:13Z</dcterms:modified>
  <cp:category>Workshop</cp:category>
</cp:coreProperties>
</file>