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5"/>
  </p:handoutMasterIdLst>
  <p:sldIdLst>
    <p:sldId id="256" r:id="rId2"/>
    <p:sldId id="266" r:id="rId3"/>
    <p:sldId id="267" r:id="rId4"/>
    <p:sldId id="257" r:id="rId5"/>
    <p:sldId id="270" r:id="rId6"/>
    <p:sldId id="268" r:id="rId7"/>
    <p:sldId id="271" r:id="rId8"/>
    <p:sldId id="269" r:id="rId9"/>
    <p:sldId id="272" r:id="rId10"/>
    <p:sldId id="277" r:id="rId11"/>
    <p:sldId id="287" r:id="rId12"/>
    <p:sldId id="288" r:id="rId13"/>
    <p:sldId id="289" r:id="rId14"/>
    <p:sldId id="273" r:id="rId15"/>
    <p:sldId id="279" r:id="rId16"/>
    <p:sldId id="280" r:id="rId17"/>
    <p:sldId id="282" r:id="rId18"/>
    <p:sldId id="281" r:id="rId19"/>
    <p:sldId id="283" r:id="rId20"/>
    <p:sldId id="284" r:id="rId21"/>
    <p:sldId id="285" r:id="rId22"/>
    <p:sldId id="274" r:id="rId23"/>
    <p:sldId id="286" r:id="rId24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00FF"/>
    <a:srgbClr val="FF00FF"/>
    <a:srgbClr val="04ECEC"/>
    <a:srgbClr val="064F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2ABEDE-EE9F-477E-B844-29949F66639A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51DB73-AFA5-424C-B761-8EA0DC601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4974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C2FC-E344-4772-9A94-EAF182EA7323}" type="datetimeFigureOut">
              <a:rPr lang="en-US" smtClean="0"/>
              <a:pPr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2225A-86C4-45F5-8B11-B722D53099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C2FC-E344-4772-9A94-EAF182EA7323}" type="datetimeFigureOut">
              <a:rPr lang="en-US" smtClean="0"/>
              <a:pPr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2225A-86C4-45F5-8B11-B722D53099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C2FC-E344-4772-9A94-EAF182EA7323}" type="datetimeFigureOut">
              <a:rPr lang="en-US" smtClean="0"/>
              <a:pPr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2225A-86C4-45F5-8B11-B722D53099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C2FC-E344-4772-9A94-EAF182EA7323}" type="datetimeFigureOut">
              <a:rPr lang="en-US" smtClean="0"/>
              <a:pPr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2225A-86C4-45F5-8B11-B722D53099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C2FC-E344-4772-9A94-EAF182EA7323}" type="datetimeFigureOut">
              <a:rPr lang="en-US" smtClean="0"/>
              <a:pPr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2225A-86C4-45F5-8B11-B722D53099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C2FC-E344-4772-9A94-EAF182EA7323}" type="datetimeFigureOut">
              <a:rPr lang="en-US" smtClean="0"/>
              <a:pPr/>
              <a:t>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2225A-86C4-45F5-8B11-B722D53099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C2FC-E344-4772-9A94-EAF182EA7323}" type="datetimeFigureOut">
              <a:rPr lang="en-US" smtClean="0"/>
              <a:pPr/>
              <a:t>1/22/2020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2225A-86C4-45F5-8B11-B722D53099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C2FC-E344-4772-9A94-EAF182EA7323}" type="datetimeFigureOut">
              <a:rPr lang="en-US" smtClean="0"/>
              <a:pPr/>
              <a:t>1/22/2020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2225A-86C4-45F5-8B11-B722D53099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C2FC-E344-4772-9A94-EAF182EA7323}" type="datetimeFigureOut">
              <a:rPr lang="en-US" smtClean="0"/>
              <a:pPr/>
              <a:t>1/22/2020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2225A-86C4-45F5-8B11-B722D53099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C2FC-E344-4772-9A94-EAF182EA7323}" type="datetimeFigureOut">
              <a:rPr lang="en-US" smtClean="0"/>
              <a:pPr/>
              <a:t>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2225A-86C4-45F5-8B11-B722D53099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C2FC-E344-4772-9A94-EAF182EA7323}" type="datetimeFigureOut">
              <a:rPr lang="en-US" smtClean="0"/>
              <a:pPr/>
              <a:t>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2225A-86C4-45F5-8B11-B722D53099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AC2FC-E344-4772-9A94-EAF182EA7323}" type="datetimeFigureOut">
              <a:rPr lang="en-US" smtClean="0"/>
              <a:pPr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2225A-86C4-45F5-8B11-B722D53099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ebraska.gov/rules-and-regs/regsearch/Rules/Transportation_Dept_of/Title-17/Chapter-01.pdf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thomas.jacobson@nebraska.gov" TargetMode="External"/><Relationship Id="rId2" Type="http://schemas.openxmlformats.org/officeDocument/2006/relationships/hyperlink" Target="mailto:dave.lehnert@nebraska.gov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nn.richart@nebraska.gov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NEBRASKA AIRPORT</a:t>
            </a:r>
            <a:br>
              <a:rPr lang="en-US" dirty="0" smtClean="0"/>
            </a:br>
            <a:r>
              <a:rPr lang="en-US" dirty="0" smtClean="0"/>
              <a:t>LICENSE STANDARDS</a:t>
            </a:r>
            <a:br>
              <a:rPr lang="en-US" dirty="0" smtClean="0"/>
            </a:br>
            <a:r>
              <a:rPr lang="en-US" sz="3200" dirty="0" smtClean="0"/>
              <a:t>Statutes and Sketches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Nebraska Aviation Symposium, Kearney, NE 2020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License Surfaces Plan View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19200"/>
            <a:ext cx="6857999" cy="5486400"/>
          </a:xfrm>
        </p:spPr>
      </p:pic>
    </p:spTree>
    <p:extLst>
      <p:ext uri="{BB962C8B-B14F-4D97-AF65-F5344CB8AC3E}">
        <p14:creationId xmlns:p14="http://schemas.microsoft.com/office/powerpoint/2010/main" val="1119830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Approach and Transition Zone Profile Views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417638"/>
            <a:ext cx="6400800" cy="5120641"/>
          </a:xfrm>
        </p:spPr>
      </p:pic>
    </p:spTree>
    <p:extLst>
      <p:ext uri="{BB962C8B-B14F-4D97-AF65-F5344CB8AC3E}">
        <p14:creationId xmlns:p14="http://schemas.microsoft.com/office/powerpoint/2010/main" val="1953576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981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Transition Zone Plan &amp; Profile (Crops)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133600" y="6308725"/>
            <a:ext cx="4410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Please note that HAY BALES ARE NOT ‘CROPS’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273" y="1375951"/>
            <a:ext cx="5657453" cy="4525963"/>
          </a:xfrm>
        </p:spPr>
      </p:pic>
    </p:spTree>
    <p:extLst>
      <p:ext uri="{BB962C8B-B14F-4D97-AF65-F5344CB8AC3E}">
        <p14:creationId xmlns:p14="http://schemas.microsoft.com/office/powerpoint/2010/main" val="1790680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Approach Plan &amp; Profile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623058" y="6308725"/>
            <a:ext cx="5897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(Distances from runway end assume 3’ beans and 8’ corn)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99" y="1188084"/>
            <a:ext cx="6400800" cy="5120641"/>
          </a:xfrm>
        </p:spPr>
      </p:pic>
    </p:spTree>
    <p:extLst>
      <p:ext uri="{BB962C8B-B14F-4D97-AF65-F5344CB8AC3E}">
        <p14:creationId xmlns:p14="http://schemas.microsoft.com/office/powerpoint/2010/main" val="205770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Doing the Math</a:t>
            </a:r>
            <a:br>
              <a:rPr lang="en-US" sz="3200" dirty="0" smtClean="0"/>
            </a:br>
            <a:r>
              <a:rPr lang="en-US" sz="2000" dirty="0" smtClean="0"/>
              <a:t>OR,</a:t>
            </a:r>
            <a:br>
              <a:rPr lang="en-US" sz="2000" dirty="0" smtClean="0"/>
            </a:br>
            <a:r>
              <a:rPr lang="en-US" sz="2000" dirty="0" smtClean="0"/>
              <a:t>How do we figure out if something’s a violation or not?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1743869"/>
            <a:ext cx="6477000" cy="4238625"/>
          </a:xfrm>
        </p:spPr>
      </p:pic>
    </p:spTree>
    <p:extLst>
      <p:ext uri="{BB962C8B-B14F-4D97-AF65-F5344CB8AC3E}">
        <p14:creationId xmlns:p14="http://schemas.microsoft.com/office/powerpoint/2010/main" val="3559097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000" dirty="0" smtClean="0"/>
              <a:t>Transition Zone (parallel to runway) formula:</a:t>
            </a:r>
            <a:br>
              <a:rPr lang="en-US" sz="2000" dirty="0" smtClean="0"/>
            </a:br>
            <a:r>
              <a:rPr lang="en-US" sz="2000" dirty="0" smtClean="0"/>
              <a:t>(Horizontal distance – 125) / 7 = “Do Not Exceed” (DNE) height above runway</a:t>
            </a:r>
            <a:br>
              <a:rPr lang="en-US" sz="2000" dirty="0" smtClean="0"/>
            </a:br>
            <a:r>
              <a:rPr lang="en-US" sz="2000" dirty="0" smtClean="0"/>
              <a:t>Observed height + inspector eye height = Object’s height above runway</a:t>
            </a:r>
            <a:br>
              <a:rPr lang="en-US" sz="2000" dirty="0" smtClean="0"/>
            </a:br>
            <a:r>
              <a:rPr lang="en-US" sz="2000" dirty="0" smtClean="0"/>
              <a:t>If Object’s height &lt; DNE, no violation. If Object’s height &gt; DNE, Object violates.  </a:t>
            </a: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0"/>
            <a:ext cx="8229600" cy="4264328"/>
          </a:xfrm>
        </p:spPr>
      </p:pic>
      <p:sp>
        <p:nvSpPr>
          <p:cNvPr id="6" name="TextBox 5"/>
          <p:cNvSpPr txBox="1"/>
          <p:nvPr/>
        </p:nvSpPr>
        <p:spPr>
          <a:xfrm>
            <a:off x="1600200" y="5599264"/>
            <a:ext cx="2453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360 – 125 = 235</a:t>
            </a:r>
          </a:p>
          <a:p>
            <a:r>
              <a:rPr lang="en-US" dirty="0" smtClean="0"/>
              <a:t>235 / 7 = 33.57 DNE</a:t>
            </a:r>
          </a:p>
          <a:p>
            <a:r>
              <a:rPr lang="en-US" dirty="0" smtClean="0"/>
              <a:t>Shot @ 30’ above </a:t>
            </a:r>
            <a:r>
              <a:rPr lang="en-US" dirty="0" err="1" smtClean="0"/>
              <a:t>rwy</a:t>
            </a:r>
            <a:endParaRPr lang="en-US" dirty="0" smtClean="0"/>
          </a:p>
          <a:p>
            <a:r>
              <a:rPr lang="en-US" dirty="0" smtClean="0"/>
              <a:t>+ eye height = 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43600" y="5410200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350 – 125 = 225</a:t>
            </a:r>
          </a:p>
          <a:p>
            <a:r>
              <a:rPr lang="en-US" dirty="0" smtClean="0"/>
              <a:t>225 / 7 = 32.1</a:t>
            </a:r>
          </a:p>
          <a:p>
            <a:r>
              <a:rPr lang="en-US" dirty="0" smtClean="0"/>
              <a:t>Shot @ 20’ above </a:t>
            </a:r>
            <a:r>
              <a:rPr lang="en-US" dirty="0" err="1" smtClean="0"/>
              <a:t>rwy</a:t>
            </a:r>
            <a:endParaRPr lang="en-US" dirty="0" smtClean="0"/>
          </a:p>
          <a:p>
            <a:r>
              <a:rPr lang="en-US" dirty="0" smtClean="0"/>
              <a:t>+ eye height =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596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000" dirty="0" smtClean="0"/>
              <a:t>Approach Zone formula: Observed Horizontal Distance </a:t>
            </a:r>
            <a:r>
              <a:rPr lang="en-US" sz="2000" i="1" dirty="0" smtClean="0"/>
              <a:t>as measured perpendicular to centerline</a:t>
            </a:r>
            <a:r>
              <a:rPr lang="en-US" sz="2000" dirty="0" smtClean="0"/>
              <a:t> – 200, then / object’s height = Clearance Slope</a:t>
            </a:r>
            <a:br>
              <a:rPr lang="en-US" sz="2000" dirty="0" smtClean="0"/>
            </a:br>
            <a:r>
              <a:rPr lang="en-US" sz="2000" dirty="0" smtClean="0"/>
              <a:t>(object’s height is Observed Height + eye height)</a:t>
            </a:r>
            <a:br>
              <a:rPr lang="en-US" sz="2000" dirty="0" smtClean="0"/>
            </a:br>
            <a:r>
              <a:rPr lang="en-US" sz="2000" dirty="0" smtClean="0"/>
              <a:t>(To calculate DNE height, divide by 20 instead of object’s height)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5934670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940 – 200 = 740</a:t>
            </a:r>
          </a:p>
          <a:p>
            <a:r>
              <a:rPr lang="en-US" dirty="0" smtClean="0"/>
              <a:t>Obs. Ht. 30 + 5.5 = 35.5</a:t>
            </a:r>
          </a:p>
          <a:p>
            <a:r>
              <a:rPr lang="en-US" dirty="0" smtClean="0"/>
              <a:t>740 / 35.5 = 20.8 ROUND DOWN: Clearance Slope = 20:1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273" y="1419704"/>
            <a:ext cx="5657453" cy="4525963"/>
          </a:xfrm>
        </p:spPr>
      </p:pic>
    </p:spTree>
    <p:extLst>
      <p:ext uri="{BB962C8B-B14F-4D97-AF65-F5344CB8AC3E}">
        <p14:creationId xmlns:p14="http://schemas.microsoft.com/office/powerpoint/2010/main" val="20258667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Red Cloud 2019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42" y="1066800"/>
            <a:ext cx="4823915" cy="5486400"/>
          </a:xfrm>
        </p:spPr>
      </p:pic>
    </p:spTree>
    <p:extLst>
      <p:ext uri="{BB962C8B-B14F-4D97-AF65-F5344CB8AC3E}">
        <p14:creationId xmlns:p14="http://schemas.microsoft.com/office/powerpoint/2010/main" val="3455191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Transition Zone, next to Approach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095" y="914400"/>
            <a:ext cx="4085809" cy="5029200"/>
          </a:xfrm>
        </p:spPr>
      </p:pic>
      <p:sp>
        <p:nvSpPr>
          <p:cNvPr id="5" name="TextBox 4"/>
          <p:cNvSpPr txBox="1"/>
          <p:nvPr/>
        </p:nvSpPr>
        <p:spPr>
          <a:xfrm>
            <a:off x="304799" y="1219200"/>
            <a:ext cx="222429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Approach DNE:</a:t>
            </a:r>
          </a:p>
          <a:p>
            <a:r>
              <a:rPr lang="en-US" dirty="0"/>
              <a:t>  </a:t>
            </a:r>
            <a:r>
              <a:rPr lang="en-US" dirty="0" smtClean="0"/>
              <a:t>  418/20 = 20.9</a:t>
            </a:r>
          </a:p>
          <a:p>
            <a:pPr marL="342900" indent="-342900">
              <a:buAutoNum type="arabicPeriod" startAt="2"/>
            </a:pPr>
            <a:r>
              <a:rPr lang="en-US" dirty="0" smtClean="0"/>
              <a:t>TZ DNE:</a:t>
            </a:r>
          </a:p>
          <a:p>
            <a:r>
              <a:rPr lang="en-US" dirty="0"/>
              <a:t> </a:t>
            </a:r>
            <a:r>
              <a:rPr lang="en-US" dirty="0" smtClean="0"/>
              <a:t>    65/7 = 9.29</a:t>
            </a:r>
          </a:p>
          <a:p>
            <a:pPr marL="342900" indent="-342900">
              <a:buAutoNum type="arabicPeriod" startAt="3"/>
            </a:pPr>
            <a:r>
              <a:rPr lang="en-US" dirty="0" smtClean="0"/>
              <a:t>“Total DNE” is</a:t>
            </a:r>
          </a:p>
          <a:p>
            <a:r>
              <a:rPr lang="en-US" dirty="0"/>
              <a:t> </a:t>
            </a:r>
            <a:r>
              <a:rPr lang="en-US" dirty="0" smtClean="0"/>
              <a:t>     20.9+9.29 = 30.19</a:t>
            </a:r>
          </a:p>
          <a:p>
            <a:r>
              <a:rPr lang="en-US" dirty="0" smtClean="0"/>
              <a:t>Observed height + inspector’s eye height was 35.5, so the tree violated the TZ by 5.31’.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1543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Red Cloud “Before”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739655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Title 17</a:t>
            </a:r>
            <a:br>
              <a:rPr lang="en-US" sz="3200" dirty="0" smtClean="0"/>
            </a:br>
            <a:r>
              <a:rPr lang="en-US" sz="3200" dirty="0" smtClean="0"/>
              <a:t>Nebraska Administrative Code, Chapter 1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Full text (PDF) is available at: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>
                <a:hlinkClick r:id="rId2"/>
              </a:rPr>
              <a:t>https://</a:t>
            </a:r>
            <a:r>
              <a:rPr lang="en-US" sz="2400" dirty="0" smtClean="0">
                <a:hlinkClick r:id="rId2"/>
              </a:rPr>
              <a:t>www.nebraska.gov/rules-and-regs/regsearch/Rules/Transportation_Dept_of/Title-17/Chapter-01.pdf</a:t>
            </a:r>
            <a:r>
              <a:rPr lang="en-US" sz="2400" dirty="0" smtClean="0"/>
              <a:t>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(or just Google “NE Administrative Code Title 17”)</a:t>
            </a:r>
          </a:p>
          <a:p>
            <a:pPr marL="0" indent="0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 smtClean="0"/>
              <a:t>- Minimum Standards are described under Section 003.02 -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674506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Red</a:t>
            </a:r>
            <a:r>
              <a:rPr lang="en-US" sz="2400" dirty="0" smtClean="0"/>
              <a:t> </a:t>
            </a:r>
            <a:r>
              <a:rPr lang="en-US" sz="2800" dirty="0" smtClean="0"/>
              <a:t>Cloud “After”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17638"/>
            <a:ext cx="6096000" cy="4572000"/>
          </a:xfrm>
        </p:spPr>
      </p:pic>
    </p:spTree>
    <p:extLst>
      <p:ext uri="{BB962C8B-B14F-4D97-AF65-F5344CB8AC3E}">
        <p14:creationId xmlns:p14="http://schemas.microsoft.com/office/powerpoint/2010/main" val="32834667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i="1" dirty="0" smtClean="0"/>
              <a:t>But what if I can’t fix it in time??</a:t>
            </a:r>
            <a:endParaRPr lang="en-US" sz="3600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629569"/>
            <a:ext cx="2895600" cy="4467225"/>
          </a:xfrm>
        </p:spPr>
      </p:pic>
    </p:spTree>
    <p:extLst>
      <p:ext uri="{BB962C8B-B14F-4D97-AF65-F5344CB8AC3E}">
        <p14:creationId xmlns:p14="http://schemas.microsoft.com/office/powerpoint/2010/main" val="1057701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9527003"/>
              </p:ext>
            </p:extLst>
          </p:nvPr>
        </p:nvGraphicFramePr>
        <p:xfrm>
          <a:off x="2110581" y="23371"/>
          <a:ext cx="5280819" cy="6834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2" name="Acrobat Document" r:id="rId3" imgW="5829257" imgH="7543568" progId="Acrobat.Document.DC">
                  <p:embed/>
                </p:oleObj>
              </mc:Choice>
              <mc:Fallback>
                <p:oleObj name="Acrobat Document" r:id="rId3" imgW="5829257" imgH="7543568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0581" y="23371"/>
                        <a:ext cx="5280819" cy="68346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914400"/>
            <a:ext cx="2133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Waivers will no longer be granted ‘automatically.’ If you cannot correct a violation within the allotted time (by end-of-year), you MUST REQUEST A WAIVER using this Request Form.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86600" y="1066800"/>
            <a:ext cx="1752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form will be available to download from our </a:t>
            </a:r>
            <a:r>
              <a:rPr lang="en-US" dirty="0" smtClean="0"/>
              <a:t>website (including an instruction sheet), </a:t>
            </a:r>
            <a:r>
              <a:rPr lang="en-US" dirty="0"/>
              <a:t>or you can request a paper or electronic copy from </a:t>
            </a:r>
            <a:r>
              <a:rPr lang="en-US" dirty="0" smtClean="0"/>
              <a:t>Aeronautics.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482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For protecting your airspace </a:t>
            </a:r>
            <a:r>
              <a:rPr lang="en-US" dirty="0"/>
              <a:t>a</a:t>
            </a:r>
            <a:r>
              <a:rPr lang="en-US" dirty="0" smtClean="0"/>
              <a:t>nd keeping your airports safe!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QUESTIONS??</a:t>
            </a:r>
          </a:p>
          <a:p>
            <a:pPr marL="0" indent="0" algn="ctr">
              <a:buNone/>
            </a:pPr>
            <a:endParaRPr lang="en-US" sz="1400" dirty="0" smtClean="0"/>
          </a:p>
          <a:p>
            <a:pPr marL="0" indent="0" algn="ctr">
              <a:buNone/>
            </a:pPr>
            <a:endParaRPr lang="en-US" sz="1400" dirty="0"/>
          </a:p>
          <a:p>
            <a:pPr marL="0" indent="0" algn="ctr">
              <a:buNone/>
            </a:pPr>
            <a:r>
              <a:rPr lang="en-US" sz="1400" dirty="0" smtClean="0"/>
              <a:t>Dave Lehnert   402-471-7928   </a:t>
            </a:r>
            <a:r>
              <a:rPr lang="en-US" sz="1400" dirty="0" smtClean="0">
                <a:hlinkClick r:id="rId2"/>
              </a:rPr>
              <a:t>dave.lehnert@nebraska.gov</a:t>
            </a:r>
            <a:endParaRPr lang="en-US" sz="1400" dirty="0" smtClean="0"/>
          </a:p>
          <a:p>
            <a:pPr marL="0" indent="0" algn="ctr">
              <a:buNone/>
            </a:pPr>
            <a:r>
              <a:rPr lang="en-US" sz="1400" dirty="0" smtClean="0"/>
              <a:t>Thomas Jacobson   402-471-7925   </a:t>
            </a:r>
            <a:r>
              <a:rPr lang="en-US" sz="1400" dirty="0" smtClean="0">
                <a:hlinkClick r:id="rId3"/>
              </a:rPr>
              <a:t>thomas.jacobson@nebraska.gov</a:t>
            </a:r>
            <a:endParaRPr lang="en-US" sz="1400" dirty="0" smtClean="0"/>
          </a:p>
          <a:p>
            <a:pPr marL="0" indent="0" algn="ctr">
              <a:buNone/>
            </a:pPr>
            <a:r>
              <a:rPr lang="en-US" sz="1400" dirty="0" smtClean="0"/>
              <a:t>Ann Richart   402-471-7922   </a:t>
            </a:r>
            <a:r>
              <a:rPr lang="en-US" sz="1400" dirty="0" smtClean="0">
                <a:hlinkClick r:id="rId4"/>
              </a:rPr>
              <a:t>ann.richart@nebraska.gov</a:t>
            </a:r>
            <a:endParaRPr lang="en-US" sz="1400" dirty="0" smtClean="0"/>
          </a:p>
          <a:p>
            <a:pPr marL="0" indent="0" algn="ctr">
              <a:buNone/>
            </a:pPr>
            <a:r>
              <a:rPr lang="en-US" sz="1400" dirty="0" smtClean="0"/>
              <a:t> </a:t>
            </a:r>
          </a:p>
          <a:p>
            <a:pPr marL="0" indent="0" algn="ctr">
              <a:buNone/>
            </a:pPr>
            <a:r>
              <a:rPr lang="en-US" sz="1400" dirty="0" smtClean="0"/>
              <a:t> 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95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SURFACES: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>
                <a:solidFill>
                  <a:srgbClr val="00FFFF"/>
                </a:solidFill>
              </a:rPr>
              <a:t>PRIMARY SURFACE</a:t>
            </a:r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400" dirty="0" smtClean="0">
                <a:solidFill>
                  <a:srgbClr val="0000FF"/>
                </a:solidFill>
              </a:rPr>
              <a:t>APPROACH</a:t>
            </a:r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400" dirty="0" smtClean="0">
                <a:solidFill>
                  <a:srgbClr val="FF00FF"/>
                </a:solidFill>
              </a:rPr>
              <a:t>TRANSITION ZONE</a:t>
            </a:r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532411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3988"/>
            <a:ext cx="8229600" cy="60960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dirty="0">
                <a:solidFill>
                  <a:srgbClr val="04ECEC"/>
                </a:solidFill>
              </a:rPr>
              <a:t>P</a:t>
            </a:r>
            <a:r>
              <a:rPr lang="en-US" dirty="0" smtClean="0">
                <a:solidFill>
                  <a:srgbClr val="04ECEC"/>
                </a:solidFill>
              </a:rPr>
              <a:t>rimary Surface</a:t>
            </a:r>
            <a:endParaRPr lang="en-US" dirty="0">
              <a:solidFill>
                <a:srgbClr val="04ECE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069"/>
            <a:ext cx="8229600" cy="5334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000" dirty="0" smtClean="0"/>
              <a:t>A rectangle, 250’ wide and extending 200’ past the runway end.</a:t>
            </a:r>
          </a:p>
          <a:p>
            <a:pPr algn="ctr">
              <a:buNone/>
            </a:pPr>
            <a:r>
              <a:rPr lang="en-US" sz="2000" dirty="0" smtClean="0"/>
              <a:t>No 200’ extension if the runway is turf.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750424"/>
            <a:ext cx="4671732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>
                <a:solidFill>
                  <a:srgbClr val="04ECEC"/>
                </a:solidFill>
              </a:rPr>
              <a:t>P</a:t>
            </a:r>
            <a:r>
              <a:rPr lang="en-US" dirty="0" smtClean="0">
                <a:solidFill>
                  <a:srgbClr val="04ECEC"/>
                </a:solidFill>
              </a:rPr>
              <a:t>rimary Surface</a:t>
            </a:r>
            <a:endParaRPr lang="en-US" dirty="0">
              <a:solidFill>
                <a:srgbClr val="04ECE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5334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1800" dirty="0" smtClean="0"/>
              <a:t>A rectangle, 250’ wide and extending 200’ past the runway end, </a:t>
            </a:r>
            <a:r>
              <a:rPr lang="en-US" sz="1800" i="1" dirty="0" smtClean="0"/>
              <a:t>unless</a:t>
            </a:r>
          </a:p>
          <a:p>
            <a:pPr algn="ctr">
              <a:buNone/>
            </a:pPr>
            <a:r>
              <a:rPr lang="en-US" sz="1800" i="1" dirty="0"/>
              <a:t>t</a:t>
            </a:r>
            <a:r>
              <a:rPr lang="en-US" sz="1800" i="1" dirty="0" smtClean="0"/>
              <a:t>here’s a </a:t>
            </a:r>
            <a:r>
              <a:rPr lang="en-US" sz="1800" i="1" dirty="0"/>
              <a:t>D</a:t>
            </a:r>
            <a:r>
              <a:rPr lang="en-US" sz="1800" i="1" dirty="0" smtClean="0"/>
              <a:t>isplaced </a:t>
            </a:r>
            <a:r>
              <a:rPr lang="en-US" sz="1800" i="1" dirty="0"/>
              <a:t>T</a:t>
            </a:r>
            <a:r>
              <a:rPr lang="en-US" sz="1800" i="1" dirty="0" smtClean="0"/>
              <a:t>hreshold</a:t>
            </a:r>
            <a:endParaRPr lang="en-US" sz="1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905000"/>
            <a:ext cx="7772400" cy="478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55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7761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0000FF"/>
                </a:solidFill>
              </a:rPr>
              <a:t>Approach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971" y="1113927"/>
            <a:ext cx="8229600" cy="38100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n-US" sz="1800" dirty="0" smtClean="0"/>
              <a:t>A trapezoid, 250’ wide near the runway, 1000’ long, and 450’ wide at its far end. The Approach has a 20:1 slope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212" y="1610315"/>
            <a:ext cx="6251575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284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7761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0000FF"/>
                </a:solidFill>
              </a:rPr>
              <a:t>Approach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971" y="1113927"/>
            <a:ext cx="8229600" cy="38100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n-US" sz="1800" dirty="0" smtClean="0"/>
              <a:t>A trapezoid, 250’ wide near the runway, 1000’ long, and 450’ wide at its far end. The Approach has a 20:1 slope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51" y="1553710"/>
            <a:ext cx="8229600" cy="494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382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FF"/>
                </a:solidFill>
              </a:rPr>
              <a:t>Transition Zone</a:t>
            </a: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554" y="792162"/>
            <a:ext cx="8229600" cy="9906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2000" dirty="0" smtClean="0"/>
              <a:t>“Hard to describe.” It parallels the runway to the end of the Primary Surface, then tapers to the far end of the Approach. It has a 7:1 slope at right angles to the runway, starting from the edge of the Primary Surface.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225" y="1782762"/>
            <a:ext cx="4019550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935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00FFFF"/>
                </a:solidFill>
              </a:rPr>
              <a:t>Primary Surface</a:t>
            </a:r>
            <a:r>
              <a:rPr lang="en-US" sz="3200" dirty="0" smtClean="0"/>
              <a:t>, </a:t>
            </a:r>
            <a:r>
              <a:rPr lang="en-US" sz="3200" dirty="0" smtClean="0">
                <a:solidFill>
                  <a:srgbClr val="0000FF"/>
                </a:solidFill>
              </a:rPr>
              <a:t>Approaches</a:t>
            </a:r>
            <a:r>
              <a:rPr lang="en-US" sz="3200" dirty="0" smtClean="0"/>
              <a:t>, and </a:t>
            </a:r>
            <a:r>
              <a:rPr lang="en-US" sz="3200" dirty="0" smtClean="0">
                <a:solidFill>
                  <a:srgbClr val="FF00FF"/>
                </a:solidFill>
              </a:rPr>
              <a:t>Transition Zone</a:t>
            </a:r>
            <a:endParaRPr lang="en-US" sz="3200" dirty="0">
              <a:solidFill>
                <a:srgbClr val="FF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554" y="792162"/>
            <a:ext cx="8229600" cy="35083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sz="2000" dirty="0" smtClean="0"/>
              <a:t>All three License surfaces at Hastings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143000"/>
            <a:ext cx="6858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9273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1343</TotalTime>
  <Words>539</Words>
  <Application>Microsoft Office PowerPoint</Application>
  <PresentationFormat>On-screen Show (4:3)</PresentationFormat>
  <Paragraphs>79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Office Theme</vt:lpstr>
      <vt:lpstr>Acrobat Document</vt:lpstr>
      <vt:lpstr>NEBRASKA AIRPORT LICENSE STANDARDS Statutes and Sketches</vt:lpstr>
      <vt:lpstr>Title 17 Nebraska Administrative Code, Chapter 1</vt:lpstr>
      <vt:lpstr>THREE SURFACES:</vt:lpstr>
      <vt:lpstr>The Primary Surface</vt:lpstr>
      <vt:lpstr>The Primary Surface</vt:lpstr>
      <vt:lpstr>The Approach</vt:lpstr>
      <vt:lpstr>The Approach</vt:lpstr>
      <vt:lpstr>The Transition Zone</vt:lpstr>
      <vt:lpstr>Primary Surface, Approaches, and Transition Zone</vt:lpstr>
      <vt:lpstr>License Surfaces Plan View</vt:lpstr>
      <vt:lpstr>Approach and Transition Zone Profile Views</vt:lpstr>
      <vt:lpstr>Transition Zone Plan &amp; Profile (Crops)</vt:lpstr>
      <vt:lpstr>Approach Plan &amp; Profile</vt:lpstr>
      <vt:lpstr>Doing the Math OR, How do we figure out if something’s a violation or not? </vt:lpstr>
      <vt:lpstr>Transition Zone (parallel to runway) formula: (Horizontal distance – 125) / 7 = “Do Not Exceed” (DNE) height above runway Observed height + inspector eye height = Object’s height above runway If Object’s height &lt; DNE, no violation. If Object’s height &gt; DNE, Object violates.  </vt:lpstr>
      <vt:lpstr>Approach Zone formula: Observed Horizontal Distance as measured perpendicular to centerline – 200, then / object’s height = Clearance Slope (object’s height is Observed Height + eye height) (To calculate DNE height, divide by 20 instead of object’s height)</vt:lpstr>
      <vt:lpstr>Red Cloud 2019</vt:lpstr>
      <vt:lpstr>Transition Zone, next to Approach</vt:lpstr>
      <vt:lpstr>Red Cloud “Before”</vt:lpstr>
      <vt:lpstr>Red Cloud “After”</vt:lpstr>
      <vt:lpstr>But what if I can’t fix it in time??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ZONING MAPS</dc:title>
  <dc:creator>Justin Strasburg</dc:creator>
  <cp:lastModifiedBy>Lehnert, Dave</cp:lastModifiedBy>
  <cp:revision>45</cp:revision>
  <cp:lastPrinted>2020-01-21T18:17:15Z</cp:lastPrinted>
  <dcterms:created xsi:type="dcterms:W3CDTF">2010-01-12T20:46:26Z</dcterms:created>
  <dcterms:modified xsi:type="dcterms:W3CDTF">2020-01-22T12:27:03Z</dcterms:modified>
</cp:coreProperties>
</file>